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50"/>
  </p:notesMasterIdLst>
  <p:sldIdLst>
    <p:sldId id="307" r:id="rId3"/>
    <p:sldId id="256" r:id="rId4"/>
    <p:sldId id="304" r:id="rId5"/>
    <p:sldId id="258" r:id="rId6"/>
    <p:sldId id="259" r:id="rId7"/>
    <p:sldId id="260" r:id="rId8"/>
    <p:sldId id="261" r:id="rId9"/>
    <p:sldId id="262" r:id="rId10"/>
    <p:sldId id="263" r:id="rId11"/>
    <p:sldId id="264" r:id="rId12"/>
    <p:sldId id="265" r:id="rId13"/>
    <p:sldId id="266" r:id="rId14"/>
    <p:sldId id="267" r:id="rId15"/>
    <p:sldId id="268" r:id="rId16"/>
    <p:sldId id="270" r:id="rId17"/>
    <p:sldId id="271" r:id="rId18"/>
    <p:sldId id="269" r:id="rId19"/>
    <p:sldId id="272" r:id="rId20"/>
    <p:sldId id="273" r:id="rId21"/>
    <p:sldId id="274" r:id="rId22"/>
    <p:sldId id="276" r:id="rId23"/>
    <p:sldId id="277" r:id="rId24"/>
    <p:sldId id="275" r:id="rId25"/>
    <p:sldId id="278" r:id="rId26"/>
    <p:sldId id="279" r:id="rId27"/>
    <p:sldId id="280" r:id="rId28"/>
    <p:sldId id="281" r:id="rId29"/>
    <p:sldId id="282" r:id="rId30"/>
    <p:sldId id="283" r:id="rId31"/>
    <p:sldId id="285" r:id="rId32"/>
    <p:sldId id="286" r:id="rId33"/>
    <p:sldId id="287" r:id="rId34"/>
    <p:sldId id="288" r:id="rId35"/>
    <p:sldId id="296" r:id="rId36"/>
    <p:sldId id="289" r:id="rId37"/>
    <p:sldId id="290" r:id="rId38"/>
    <p:sldId id="291" r:id="rId39"/>
    <p:sldId id="292" r:id="rId40"/>
    <p:sldId id="293" r:id="rId41"/>
    <p:sldId id="297" r:id="rId42"/>
    <p:sldId id="298" r:id="rId43"/>
    <p:sldId id="299" r:id="rId44"/>
    <p:sldId id="300" r:id="rId45"/>
    <p:sldId id="301" r:id="rId46"/>
    <p:sldId id="302" r:id="rId47"/>
    <p:sldId id="303" r:id="rId48"/>
    <p:sldId id="294" r:id="rId4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9F24FB-18C8-49B2-ADCD-B04AA98FC5EF}" type="datetimeFigureOut">
              <a:rPr lang="tr-TR" smtClean="0"/>
              <a:t>15.04.2016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393E6C-AA73-4F08-80FF-FE0E7723237E}" type="slidenum">
              <a:rPr lang="tr-TR" smtClean="0"/>
              <a:t>‹#›</a:t>
            </a:fld>
            <a:endParaRPr lang="tr-TR"/>
          </a:p>
        </p:txBody>
      </p:sp>
    </p:spTree>
    <p:extLst>
      <p:ext uri="{BB962C8B-B14F-4D97-AF65-F5344CB8AC3E}">
        <p14:creationId xmlns:p14="http://schemas.microsoft.com/office/powerpoint/2010/main" val="1823865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837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B0593FAD-7753-4087-BB22-7D5876DF4D0B}" type="slidenum">
              <a:rPr lang="tr-TR" altLang="tr-TR" smtClean="0">
                <a:solidFill>
                  <a:srgbClr val="000000"/>
                </a:solidFill>
              </a:rPr>
              <a:pPr/>
              <a:t>1</a:t>
            </a:fld>
            <a:endParaRPr lang="tr-TR" altLang="tr-TR"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a:p>
            <a:endParaRPr lang="tr-TR" dirty="0" smtClean="0"/>
          </a:p>
          <a:p>
            <a:endParaRPr lang="tr-TR" dirty="0"/>
          </a:p>
        </p:txBody>
      </p:sp>
      <p:sp>
        <p:nvSpPr>
          <p:cNvPr id="4" name="Slayt Numarası Yer Tutucusu 3"/>
          <p:cNvSpPr>
            <a:spLocks noGrp="1"/>
          </p:cNvSpPr>
          <p:nvPr>
            <p:ph type="sldNum" sz="quarter" idx="10"/>
          </p:nvPr>
        </p:nvSpPr>
        <p:spPr/>
        <p:txBody>
          <a:bodyPr/>
          <a:lstStyle/>
          <a:p>
            <a:fld id="{EB393E6C-AA73-4F08-80FF-FE0E7723237E}" type="slidenum">
              <a:rPr lang="tr-TR" smtClean="0"/>
              <a:t>2</a:t>
            </a:fld>
            <a:endParaRPr lang="tr-TR"/>
          </a:p>
        </p:txBody>
      </p:sp>
    </p:spTree>
    <p:extLst>
      <p:ext uri="{BB962C8B-B14F-4D97-AF65-F5344CB8AC3E}">
        <p14:creationId xmlns:p14="http://schemas.microsoft.com/office/powerpoint/2010/main" val="2200571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B393E6C-AA73-4F08-80FF-FE0E7723237E}" type="slidenum">
              <a:rPr lang="tr-TR" smtClean="0"/>
              <a:t>17</a:t>
            </a:fld>
            <a:endParaRPr lang="tr-TR"/>
          </a:p>
        </p:txBody>
      </p:sp>
    </p:spTree>
    <p:extLst>
      <p:ext uri="{BB962C8B-B14F-4D97-AF65-F5344CB8AC3E}">
        <p14:creationId xmlns:p14="http://schemas.microsoft.com/office/powerpoint/2010/main" val="3082365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smtClean="0"/>
              <a:t>Asıl başlık stili için tıklatın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23720DD-5B6D-40BF-8493-A6B52D484E6B}" type="datetimeFigureOut">
              <a:rPr lang="tr-TR" smtClean="0"/>
              <a:t>15.04.2016</a:t>
            </a:fld>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tr-T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302176B-0E47-46AC-8F43-DAB4B8A37D06}" type="slidenum">
              <a:rPr lang="tr-TR" smtClean="0"/>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B422DFF1-D4CD-4B9A-B18C-74C46FA2DF8C}" type="datetimeFigureOut">
              <a:rPr lang="tr-TR"/>
              <a:pPr>
                <a:defRPr/>
              </a:pPr>
              <a:t>15.04.2016</a:t>
            </a:fld>
            <a:endParaRPr lang="tr-TR"/>
          </a:p>
        </p:txBody>
      </p:sp>
      <p:sp>
        <p:nvSpPr>
          <p:cNvPr id="5" name="Slide Number Placeholder 7"/>
          <p:cNvSpPr>
            <a:spLocks noGrp="1"/>
          </p:cNvSpPr>
          <p:nvPr>
            <p:ph type="sldNum" sz="quarter" idx="11"/>
          </p:nvPr>
        </p:nvSpPr>
        <p:spPr/>
        <p:txBody>
          <a:bodyPr/>
          <a:lstStyle>
            <a:lvl1pPr>
              <a:defRPr/>
            </a:lvl1pPr>
          </a:lstStyle>
          <a:p>
            <a:pPr>
              <a:defRPr/>
            </a:pPr>
            <a:fld id="{C0244DF4-1C8E-435A-A52F-C27EC37B7B63}" type="slidenum">
              <a:rPr lang="tr-TR"/>
              <a:pPr>
                <a:defRPr/>
              </a:pPr>
              <a:t>‹#›</a:t>
            </a:fld>
            <a:endParaRPr lang="tr-TR"/>
          </a:p>
        </p:txBody>
      </p:sp>
      <p:sp>
        <p:nvSpPr>
          <p:cNvPr id="6" name="Footer Placeholder 8"/>
          <p:cNvSpPr>
            <a:spLocks noGrp="1"/>
          </p:cNvSpPr>
          <p:nvPr>
            <p:ph type="ftr" sz="quarter" idx="12"/>
          </p:nvPr>
        </p:nvSpPr>
        <p:spPr/>
        <p:txBody>
          <a:bodyPr/>
          <a:lstStyle>
            <a:lvl1pPr>
              <a:defRPr/>
            </a:lvl1pPr>
          </a:lstStyle>
          <a:p>
            <a:pPr>
              <a:defRPr/>
            </a:pPr>
            <a:endParaRPr lang="tr-TR"/>
          </a:p>
        </p:txBody>
      </p:sp>
    </p:spTree>
    <p:extLst>
      <p:ext uri="{BB962C8B-B14F-4D97-AF65-F5344CB8AC3E}">
        <p14:creationId xmlns:p14="http://schemas.microsoft.com/office/powerpoint/2010/main" val="2002569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74A4CC59-58C8-4881-BBED-E36E64385F31}" type="datetimeFigureOut">
              <a:rPr lang="tr-TR"/>
              <a:pPr>
                <a:defRPr/>
              </a:pPr>
              <a:t>15.04.2016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81F2A743-8DDC-43AC-833D-51F49F21A744}" type="slidenum">
              <a:rPr lang="tr-TR"/>
              <a:pPr>
                <a:defRPr/>
              </a:pPr>
              <a:t>‹#›</a:t>
            </a:fld>
            <a:endParaRPr lang="tr-TR"/>
          </a:p>
        </p:txBody>
      </p:sp>
    </p:spTree>
    <p:extLst>
      <p:ext uri="{BB962C8B-B14F-4D97-AF65-F5344CB8AC3E}">
        <p14:creationId xmlns:p14="http://schemas.microsoft.com/office/powerpoint/2010/main" val="1969213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7A457A74-7DCF-4EF4-A804-48A1A371F472}" type="datetimeFigureOut">
              <a:rPr lang="tr-TR"/>
              <a:pPr>
                <a:defRPr/>
              </a:pPr>
              <a:t>15.04.2016</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E408C008-300D-4446-92D1-0D17D8483D7B}" type="slidenum">
              <a:rPr lang="tr-TR"/>
              <a:pPr>
                <a:defRPr/>
              </a:pPr>
              <a:t>‹#›</a:t>
            </a:fld>
            <a:endParaRPr lang="tr-TR"/>
          </a:p>
        </p:txBody>
      </p:sp>
    </p:spTree>
    <p:extLst>
      <p:ext uri="{BB962C8B-B14F-4D97-AF65-F5344CB8AC3E}">
        <p14:creationId xmlns:p14="http://schemas.microsoft.com/office/powerpoint/2010/main" val="2227682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CECE7A7B-D24B-4A5F-AA81-50BBB4D16F8D}" type="datetimeFigureOut">
              <a:rPr lang="tr-TR"/>
              <a:pPr>
                <a:defRPr/>
              </a:pPr>
              <a:t>15.04.2016</a:t>
            </a:fld>
            <a:endParaRPr lang="tr-TR"/>
          </a:p>
        </p:txBody>
      </p:sp>
      <p:sp>
        <p:nvSpPr>
          <p:cNvPr id="6" name="Footer Placeholder 5"/>
          <p:cNvSpPr>
            <a:spLocks noGrp="1"/>
          </p:cNvSpPr>
          <p:nvPr>
            <p:ph type="ftr" sz="quarter" idx="15"/>
          </p:nvPr>
        </p:nvSpPr>
        <p:spPr/>
        <p:txBody>
          <a:bodyPr/>
          <a:lstStyle>
            <a:lvl1pPr>
              <a:defRPr/>
            </a:lvl1pPr>
          </a:lstStyle>
          <a:p>
            <a:pPr>
              <a:defRPr/>
            </a:pPr>
            <a:endParaRPr lang="tr-TR"/>
          </a:p>
        </p:txBody>
      </p:sp>
      <p:sp>
        <p:nvSpPr>
          <p:cNvPr id="7" name="Slide Number Placeholder 6"/>
          <p:cNvSpPr>
            <a:spLocks noGrp="1"/>
          </p:cNvSpPr>
          <p:nvPr>
            <p:ph type="sldNum" sz="quarter" idx="16"/>
          </p:nvPr>
        </p:nvSpPr>
        <p:spPr/>
        <p:txBody>
          <a:bodyPr/>
          <a:lstStyle>
            <a:lvl1pPr>
              <a:defRPr/>
            </a:lvl1pPr>
          </a:lstStyle>
          <a:p>
            <a:pPr>
              <a:defRPr/>
            </a:pPr>
            <a:fld id="{4D92F05A-4CF4-4D95-BB44-594FE0CEB71F}" type="slidenum">
              <a:rPr lang="tr-TR"/>
              <a:pPr>
                <a:defRPr/>
              </a:pPr>
              <a:t>‹#›</a:t>
            </a:fld>
            <a:endParaRPr lang="tr-TR"/>
          </a:p>
        </p:txBody>
      </p:sp>
    </p:spTree>
    <p:extLst>
      <p:ext uri="{BB962C8B-B14F-4D97-AF65-F5344CB8AC3E}">
        <p14:creationId xmlns:p14="http://schemas.microsoft.com/office/powerpoint/2010/main" val="1067999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66B5F396-2060-4732-B7A8-1CC1704B91DA}" type="datetimeFigureOut">
              <a:rPr lang="tr-TR"/>
              <a:pPr>
                <a:defRPr/>
              </a:pPr>
              <a:t>15.04.2016</a:t>
            </a:fld>
            <a:endParaRPr lang="tr-TR"/>
          </a:p>
        </p:txBody>
      </p:sp>
      <p:sp>
        <p:nvSpPr>
          <p:cNvPr id="8" name="Footer Placeholder 7"/>
          <p:cNvSpPr>
            <a:spLocks noGrp="1"/>
          </p:cNvSpPr>
          <p:nvPr>
            <p:ph type="ftr" sz="quarter" idx="16"/>
          </p:nvPr>
        </p:nvSpPr>
        <p:spPr/>
        <p:txBody>
          <a:bodyPr/>
          <a:lstStyle>
            <a:lvl1pPr>
              <a:defRPr/>
            </a:lvl1pPr>
          </a:lstStyle>
          <a:p>
            <a:pPr>
              <a:defRPr/>
            </a:pPr>
            <a:endParaRPr lang="tr-TR"/>
          </a:p>
        </p:txBody>
      </p:sp>
      <p:sp>
        <p:nvSpPr>
          <p:cNvPr id="9" name="Slide Number Placeholder 8"/>
          <p:cNvSpPr>
            <a:spLocks noGrp="1"/>
          </p:cNvSpPr>
          <p:nvPr>
            <p:ph type="sldNum" sz="quarter" idx="17"/>
          </p:nvPr>
        </p:nvSpPr>
        <p:spPr/>
        <p:txBody>
          <a:bodyPr/>
          <a:lstStyle>
            <a:lvl1pPr>
              <a:defRPr/>
            </a:lvl1pPr>
          </a:lstStyle>
          <a:p>
            <a:pPr>
              <a:defRPr/>
            </a:pPr>
            <a:fld id="{2ABBB669-DD2A-4481-A88B-3CD36E9AF484}" type="slidenum">
              <a:rPr lang="tr-TR"/>
              <a:pPr>
                <a:defRPr/>
              </a:pPr>
              <a:t>‹#›</a:t>
            </a:fld>
            <a:endParaRPr lang="tr-TR"/>
          </a:p>
        </p:txBody>
      </p:sp>
    </p:spTree>
    <p:extLst>
      <p:ext uri="{BB962C8B-B14F-4D97-AF65-F5344CB8AC3E}">
        <p14:creationId xmlns:p14="http://schemas.microsoft.com/office/powerpoint/2010/main" val="628049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43BE96A2-3194-40B3-84F4-0781B0386B56}" type="datetimeFigureOut">
              <a:rPr lang="tr-TR"/>
              <a:pPr>
                <a:defRPr/>
              </a:pPr>
              <a:t>15.04.2016</a:t>
            </a:fld>
            <a:endParaRPr lang="tr-TR"/>
          </a:p>
        </p:txBody>
      </p:sp>
      <p:sp>
        <p:nvSpPr>
          <p:cNvPr id="4" name="Footer Placeholder 3"/>
          <p:cNvSpPr>
            <a:spLocks noGrp="1"/>
          </p:cNvSpPr>
          <p:nvPr>
            <p:ph type="ftr" sz="quarter" idx="11"/>
          </p:nvPr>
        </p:nvSpPr>
        <p:spPr/>
        <p:txBody>
          <a:bodyPr/>
          <a:lstStyle>
            <a:lvl1pPr>
              <a:defRPr/>
            </a:lvl1pPr>
          </a:lstStyle>
          <a:p>
            <a:pPr>
              <a:defRPr/>
            </a:pPr>
            <a:endParaRPr lang="tr-TR"/>
          </a:p>
        </p:txBody>
      </p:sp>
      <p:sp>
        <p:nvSpPr>
          <p:cNvPr id="5" name="Slide Number Placeholder 4"/>
          <p:cNvSpPr>
            <a:spLocks noGrp="1"/>
          </p:cNvSpPr>
          <p:nvPr>
            <p:ph type="sldNum" sz="quarter" idx="12"/>
          </p:nvPr>
        </p:nvSpPr>
        <p:spPr/>
        <p:txBody>
          <a:bodyPr/>
          <a:lstStyle>
            <a:lvl1pPr>
              <a:defRPr/>
            </a:lvl1pPr>
          </a:lstStyle>
          <a:p>
            <a:pPr>
              <a:defRPr/>
            </a:pPr>
            <a:fld id="{9A17E429-C795-40A9-8227-62C313BFC0C5}" type="slidenum">
              <a:rPr lang="tr-TR"/>
              <a:pPr>
                <a:defRPr/>
              </a:pPr>
              <a:t>‹#›</a:t>
            </a:fld>
            <a:endParaRPr lang="tr-TR"/>
          </a:p>
        </p:txBody>
      </p:sp>
    </p:spTree>
    <p:extLst>
      <p:ext uri="{BB962C8B-B14F-4D97-AF65-F5344CB8AC3E}">
        <p14:creationId xmlns:p14="http://schemas.microsoft.com/office/powerpoint/2010/main" val="1877656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7286ED0-495B-4585-8853-BF19B6C34C83}" type="datetimeFigureOut">
              <a:rPr lang="tr-TR"/>
              <a:pPr>
                <a:defRPr/>
              </a:pPr>
              <a:t>15.04.2016</a:t>
            </a:fld>
            <a:endParaRPr lang="tr-TR"/>
          </a:p>
        </p:txBody>
      </p:sp>
      <p:sp>
        <p:nvSpPr>
          <p:cNvPr id="3" name="Footer Placeholder 2"/>
          <p:cNvSpPr>
            <a:spLocks noGrp="1"/>
          </p:cNvSpPr>
          <p:nvPr>
            <p:ph type="ftr" sz="quarter" idx="11"/>
          </p:nvPr>
        </p:nvSpPr>
        <p:spPr/>
        <p:txBody>
          <a:bodyPr/>
          <a:lstStyle>
            <a:lvl1pPr>
              <a:defRPr/>
            </a:lvl1pPr>
          </a:lstStyle>
          <a:p>
            <a:pPr>
              <a:defRPr/>
            </a:pPr>
            <a:endParaRPr lang="tr-TR"/>
          </a:p>
        </p:txBody>
      </p:sp>
      <p:sp>
        <p:nvSpPr>
          <p:cNvPr id="4" name="Slide Number Placeholder 3"/>
          <p:cNvSpPr>
            <a:spLocks noGrp="1"/>
          </p:cNvSpPr>
          <p:nvPr>
            <p:ph type="sldNum" sz="quarter" idx="12"/>
          </p:nvPr>
        </p:nvSpPr>
        <p:spPr/>
        <p:txBody>
          <a:bodyPr/>
          <a:lstStyle>
            <a:lvl1pPr>
              <a:defRPr/>
            </a:lvl1pPr>
          </a:lstStyle>
          <a:p>
            <a:pPr>
              <a:defRPr/>
            </a:pPr>
            <a:fld id="{E2C4A9E0-0B49-4CE4-864D-CC469C2BF5E6}" type="slidenum">
              <a:rPr lang="tr-TR"/>
              <a:pPr>
                <a:defRPr/>
              </a:pPr>
              <a:t>‹#›</a:t>
            </a:fld>
            <a:endParaRPr lang="tr-TR"/>
          </a:p>
        </p:txBody>
      </p:sp>
    </p:spTree>
    <p:extLst>
      <p:ext uri="{BB962C8B-B14F-4D97-AF65-F5344CB8AC3E}">
        <p14:creationId xmlns:p14="http://schemas.microsoft.com/office/powerpoint/2010/main" val="980030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B4ACB7B5-2C61-4BF7-985A-A4C1BB2842B6}" type="datetimeFigureOut">
              <a:rPr lang="tr-TR"/>
              <a:pPr>
                <a:defRPr/>
              </a:pPr>
              <a:t>15.04.2016</a:t>
            </a:fld>
            <a:endParaRPr lang="tr-TR"/>
          </a:p>
        </p:txBody>
      </p:sp>
      <p:sp>
        <p:nvSpPr>
          <p:cNvPr id="6" name="Footer Placeholder 5"/>
          <p:cNvSpPr>
            <a:spLocks noGrp="1"/>
          </p:cNvSpPr>
          <p:nvPr>
            <p:ph type="ftr" sz="quarter" idx="11"/>
          </p:nvPr>
        </p:nvSpPr>
        <p:spPr/>
        <p:txBody>
          <a:bodyPr/>
          <a:lstStyle>
            <a:lvl1pPr>
              <a:defRPr/>
            </a:lvl1pPr>
          </a:lstStyle>
          <a:p>
            <a:pPr>
              <a:defRPr/>
            </a:pPr>
            <a:endParaRPr lang="tr-TR"/>
          </a:p>
        </p:txBody>
      </p:sp>
      <p:sp>
        <p:nvSpPr>
          <p:cNvPr id="7" name="Slide Number Placeholder 6"/>
          <p:cNvSpPr>
            <a:spLocks noGrp="1"/>
          </p:cNvSpPr>
          <p:nvPr>
            <p:ph type="sldNum" sz="quarter" idx="12"/>
          </p:nvPr>
        </p:nvSpPr>
        <p:spPr/>
        <p:txBody>
          <a:bodyPr/>
          <a:lstStyle>
            <a:lvl1pPr>
              <a:defRPr/>
            </a:lvl1pPr>
          </a:lstStyle>
          <a:p>
            <a:pPr>
              <a:defRPr/>
            </a:pPr>
            <a:fld id="{C5195482-A6C9-4DA9-85E4-383BFC9EC2C7}" type="slidenum">
              <a:rPr lang="tr-TR"/>
              <a:pPr>
                <a:defRPr/>
              </a:pPr>
              <a:t>‹#›</a:t>
            </a:fld>
            <a:endParaRPr lang="tr-TR"/>
          </a:p>
        </p:txBody>
      </p:sp>
    </p:spTree>
    <p:extLst>
      <p:ext uri="{BB962C8B-B14F-4D97-AF65-F5344CB8AC3E}">
        <p14:creationId xmlns:p14="http://schemas.microsoft.com/office/powerpoint/2010/main" val="199842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8AB4F46B-7D5D-4661-8763-50D2DAFA1746}" type="datetimeFigureOut">
              <a:rPr lang="tr-TR"/>
              <a:pPr>
                <a:defRPr/>
              </a:pPr>
              <a:t>15.04.2016</a:t>
            </a:fld>
            <a:endParaRPr lang="tr-TR"/>
          </a:p>
        </p:txBody>
      </p:sp>
      <p:sp>
        <p:nvSpPr>
          <p:cNvPr id="6" name="Footer Placeholder 5"/>
          <p:cNvSpPr>
            <a:spLocks noGrp="1"/>
          </p:cNvSpPr>
          <p:nvPr>
            <p:ph type="ftr" sz="quarter" idx="11"/>
          </p:nvPr>
        </p:nvSpPr>
        <p:spPr/>
        <p:txBody>
          <a:bodyPr/>
          <a:lstStyle>
            <a:lvl1pPr>
              <a:defRPr/>
            </a:lvl1pPr>
          </a:lstStyle>
          <a:p>
            <a:pPr>
              <a:defRPr/>
            </a:pPr>
            <a:endParaRPr lang="tr-TR"/>
          </a:p>
        </p:txBody>
      </p:sp>
      <p:sp>
        <p:nvSpPr>
          <p:cNvPr id="7" name="Slide Number Placeholder 6"/>
          <p:cNvSpPr>
            <a:spLocks noGrp="1"/>
          </p:cNvSpPr>
          <p:nvPr>
            <p:ph type="sldNum" sz="quarter" idx="12"/>
          </p:nvPr>
        </p:nvSpPr>
        <p:spPr/>
        <p:txBody>
          <a:bodyPr/>
          <a:lstStyle>
            <a:lvl1pPr>
              <a:defRPr/>
            </a:lvl1pPr>
          </a:lstStyle>
          <a:p>
            <a:pPr>
              <a:defRPr/>
            </a:pPr>
            <a:fld id="{EF227124-2615-41B7-A625-6CB58B578F6E}" type="slidenum">
              <a:rPr lang="tr-TR"/>
              <a:pPr>
                <a:defRPr/>
              </a:pPr>
              <a:t>‹#›</a:t>
            </a:fld>
            <a:endParaRPr lang="tr-TR"/>
          </a:p>
        </p:txBody>
      </p:sp>
    </p:spTree>
    <p:extLst>
      <p:ext uri="{BB962C8B-B14F-4D97-AF65-F5344CB8AC3E}">
        <p14:creationId xmlns:p14="http://schemas.microsoft.com/office/powerpoint/2010/main" val="7235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FF2837DF-CC2E-4B08-9DBC-2C402F9C038A}" type="datetimeFigureOut">
              <a:rPr lang="tr-TR"/>
              <a:pPr>
                <a:defRPr/>
              </a:pPr>
              <a:t>15.04.2016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ED0D56DF-8FD0-4D6B-BF51-59CD3958BA5B}" type="slidenum">
              <a:rPr lang="tr-TR"/>
              <a:pPr>
                <a:defRPr/>
              </a:pPr>
              <a:t>‹#›</a:t>
            </a:fld>
            <a:endParaRPr lang="tr-TR"/>
          </a:p>
        </p:txBody>
      </p:sp>
    </p:spTree>
    <p:extLst>
      <p:ext uri="{BB962C8B-B14F-4D97-AF65-F5344CB8AC3E}">
        <p14:creationId xmlns:p14="http://schemas.microsoft.com/office/powerpoint/2010/main" val="470420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DAE30329-2266-4460-8C8B-45CFFD32AA51}" type="datetimeFigureOut">
              <a:rPr lang="tr-TR"/>
              <a:pPr>
                <a:defRPr/>
              </a:pPr>
              <a:t>15.04.2016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8F4DDDB8-E2B4-48AF-B44A-624C7F5E281D}" type="slidenum">
              <a:rPr lang="tr-TR"/>
              <a:pPr>
                <a:defRPr/>
              </a:pPr>
              <a:t>‹#›</a:t>
            </a:fld>
            <a:endParaRPr lang="tr-TR"/>
          </a:p>
        </p:txBody>
      </p:sp>
    </p:spTree>
    <p:extLst>
      <p:ext uri="{BB962C8B-B14F-4D97-AF65-F5344CB8AC3E}">
        <p14:creationId xmlns:p14="http://schemas.microsoft.com/office/powerpoint/2010/main" val="1280138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15.04.2016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15.04.2016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15.04.2016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15.04.2016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15.04.2016</a:t>
            </a:fld>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tr-TR" smtClean="0"/>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15.04.2016</a:t>
            </a:fld>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23720DD-5B6D-40BF-8493-A6B52D484E6B}" type="datetimeFigureOut">
              <a:rPr lang="tr-TR" smtClean="0"/>
              <a:t>15.04.2016</a:t>
            </a:fld>
            <a:endParaRPr lang="tr-T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prstClr val="black">
                    <a:lumMod val="65000"/>
                    <a:lumOff val="35000"/>
                  </a:prstClr>
                </a:solidFill>
                <a:latin typeface="Century Gothic" pitchFamily="34" charset="0"/>
              </a:defRPr>
            </a:lvl1pPr>
          </a:lstStyle>
          <a:p>
            <a:pPr defTabSz="457200" eaLnBrk="0" fontAlgn="base" hangingPunct="0">
              <a:spcBef>
                <a:spcPct val="0"/>
              </a:spcBef>
              <a:spcAft>
                <a:spcPct val="0"/>
              </a:spcAft>
              <a:defRPr/>
            </a:pPr>
            <a:fld id="{C0469CFA-01C2-4BA8-A4CD-C29F2B344DF0}" type="datetimeFigureOut">
              <a:rPr lang="en-US"/>
              <a:pPr defTabSz="457200" eaLnBrk="0" fontAlgn="base" hangingPunct="0">
                <a:spcBef>
                  <a:spcPct val="0"/>
                </a:spcBef>
                <a:spcAft>
                  <a:spcPct val="0"/>
                </a:spcAft>
                <a:defRPr/>
              </a:pPr>
              <a:t>4/15/2016</a:t>
            </a:fld>
            <a:endParaRPr lang="en-US" dirty="0"/>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prstClr val="black">
                    <a:lumMod val="65000"/>
                    <a:lumOff val="35000"/>
                  </a:prstClr>
                </a:solidFill>
                <a:latin typeface="Century Gothic" pitchFamily="34" charset="0"/>
              </a:defRPr>
            </a:lvl1pPr>
          </a:lstStyle>
          <a:p>
            <a:pPr defTabSz="457200" eaLnBrk="0" fontAlgn="base" hangingPunct="0">
              <a:spcBef>
                <a:spcPct val="0"/>
              </a:spcBef>
              <a:spcAft>
                <a:spcPct val="0"/>
              </a:spcAft>
              <a:defRPr/>
            </a:pPr>
            <a:endParaRPr lang="tr-T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prstClr val="black">
                    <a:lumMod val="65000"/>
                    <a:lumOff val="35000"/>
                  </a:prstClr>
                </a:solidFill>
                <a:latin typeface="Century Gothic" pitchFamily="34" charset="0"/>
              </a:defRPr>
            </a:lvl1pPr>
          </a:lstStyle>
          <a:p>
            <a:pPr defTabSz="457200" eaLnBrk="0" fontAlgn="base" hangingPunct="0">
              <a:spcBef>
                <a:spcPct val="0"/>
              </a:spcBef>
              <a:spcAft>
                <a:spcPct val="0"/>
              </a:spcAft>
              <a:defRPr/>
            </a:pPr>
            <a:fld id="{0EB8E550-E7AE-4B58-8599-65E058B76582}" type="slidenum">
              <a:rPr lang="en-US"/>
              <a:pPr defTabSz="457200" eaLnBrk="0" fontAlgn="base" hangingPunct="0">
                <a:spcBef>
                  <a:spcPct val="0"/>
                </a:spcBef>
                <a:spcAft>
                  <a:spcPct val="0"/>
                </a:spcAft>
                <a:defRPr/>
              </a:pPr>
              <a:t>‹#›</a:t>
            </a:fld>
            <a:endParaRPr lang="en-US" dirty="0"/>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4824440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www.igdirtso.org.tr/" TargetMode="External"/><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ebnak.com.tr/"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17411"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defTabSz="457200" eaLnBrk="0" fontAlgn="base" hangingPunct="0">
              <a:spcBef>
                <a:spcPct val="0"/>
              </a:spcBef>
              <a:spcAft>
                <a:spcPct val="0"/>
              </a:spcAft>
            </a:pPr>
            <a:r>
              <a:rPr lang="tr-TR" altLang="tr-TR" sz="1400">
                <a:solidFill>
                  <a:srgbClr val="000000"/>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a:solidFill>
                <a:srgbClr val="000000"/>
              </a:solidFill>
              <a:ea typeface="Calibri" pitchFamily="34" charset="0"/>
              <a:cs typeface="Times New Roman" pitchFamily="18" charset="0"/>
            </a:endParaRPr>
          </a:p>
        </p:txBody>
      </p:sp>
      <p:sp>
        <p:nvSpPr>
          <p:cNvPr id="17419" name="Metin kutusu 4"/>
          <p:cNvSpPr txBox="1">
            <a:spLocks noChangeArrowheads="1"/>
          </p:cNvSpPr>
          <p:nvPr/>
        </p:nvSpPr>
        <p:spPr bwMode="auto">
          <a:xfrm>
            <a:off x="2095334" y="2768600"/>
            <a:ext cx="51819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defTabSz="457200" eaLnBrk="0" fontAlgn="base" hangingPunct="0">
              <a:spcBef>
                <a:spcPct val="0"/>
              </a:spcBef>
              <a:spcAft>
                <a:spcPct val="0"/>
              </a:spcAft>
            </a:pPr>
            <a:r>
              <a:rPr lang="tr-TR" altLang="tr-TR" b="1" dirty="0">
                <a:solidFill>
                  <a:srgbClr val="000000"/>
                </a:solidFill>
                <a:latin typeface="Times New Roman" pitchFamily="18" charset="0"/>
                <a:cs typeface="Times New Roman" pitchFamily="18" charset="0"/>
              </a:rPr>
              <a:t>ULAŞTIRMA VE LOJİSTİK MESLEKİ EĞİTİM</a:t>
            </a:r>
          </a:p>
          <a:p>
            <a:pPr algn="ctr"/>
            <a:r>
              <a:rPr lang="tr-TR" altLang="tr-TR" b="1" dirty="0">
                <a:solidFill>
                  <a:srgbClr val="000000"/>
                </a:solidFill>
                <a:latin typeface="Times New Roman" pitchFamily="18" charset="0"/>
                <a:cs typeface="Times New Roman" pitchFamily="18" charset="0"/>
              </a:rPr>
              <a:t>TAŞIMA MODELLERİ</a:t>
            </a:r>
          </a:p>
          <a:p>
            <a:pPr algn="ctr"/>
            <a:r>
              <a:rPr lang="tr-TR" altLang="tr-TR" b="1" dirty="0" smtClean="0">
                <a:solidFill>
                  <a:srgbClr val="000000"/>
                </a:solidFill>
                <a:latin typeface="Times New Roman" pitchFamily="18" charset="0"/>
                <a:cs typeface="Times New Roman" pitchFamily="18" charset="0"/>
              </a:rPr>
              <a:t>(KOMBİNE TAŞIMACILIK</a:t>
            </a:r>
            <a:r>
              <a:rPr lang="tr-TR" altLang="tr-TR" b="1" dirty="0" smtClean="0">
                <a:solidFill>
                  <a:srgbClr val="000000"/>
                </a:solidFill>
                <a:latin typeface="Times New Roman" pitchFamily="18" charset="0"/>
                <a:cs typeface="Times New Roman" pitchFamily="18" charset="0"/>
              </a:rPr>
              <a:t>)</a:t>
            </a:r>
          </a:p>
          <a:p>
            <a:pPr algn="ctr"/>
            <a:r>
              <a:rPr lang="tr-TR" altLang="tr-TR" b="1" dirty="0" err="1">
                <a:solidFill>
                  <a:srgbClr val="000000"/>
                </a:solidFill>
                <a:latin typeface="Times New Roman" pitchFamily="18" charset="0"/>
                <a:cs typeface="Times New Roman" pitchFamily="18" charset="0"/>
              </a:rPr>
              <a:t>Öğr.Gör.Hakan</a:t>
            </a:r>
            <a:r>
              <a:rPr lang="tr-TR" altLang="tr-TR" b="1" dirty="0">
                <a:solidFill>
                  <a:srgbClr val="000000"/>
                </a:solidFill>
                <a:latin typeface="Times New Roman" pitchFamily="18" charset="0"/>
                <a:cs typeface="Times New Roman" pitchFamily="18" charset="0"/>
              </a:rPr>
              <a:t> </a:t>
            </a:r>
            <a:r>
              <a:rPr lang="tr-TR" altLang="tr-TR" b="1" dirty="0" smtClean="0">
                <a:solidFill>
                  <a:srgbClr val="000000"/>
                </a:solidFill>
                <a:latin typeface="Times New Roman" pitchFamily="18" charset="0"/>
                <a:cs typeface="Times New Roman" pitchFamily="18" charset="0"/>
              </a:rPr>
              <a:t>GÜNGÖRMEZ</a:t>
            </a:r>
            <a:endParaRPr lang="tr-TR" altLang="tr-TR"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667619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2" algn="ctr" rtl="0">
              <a:spcBef>
                <a:spcPct val="0"/>
              </a:spcBef>
            </a:pPr>
            <a:r>
              <a:rPr lang="tr-TR" b="1" dirty="0"/>
              <a:t/>
            </a:r>
            <a:br>
              <a:rPr lang="tr-TR" b="1" dirty="0"/>
            </a:br>
            <a:r>
              <a:rPr lang="tr-TR" b="1" dirty="0"/>
              <a:t/>
            </a:r>
            <a:br>
              <a:rPr lang="tr-TR" b="1" dirty="0"/>
            </a:br>
            <a:endParaRPr lang="tr-TR" dirty="0"/>
          </a:p>
        </p:txBody>
      </p:sp>
      <p:sp>
        <p:nvSpPr>
          <p:cNvPr id="3" name="İçerik Yer Tutucusu 2"/>
          <p:cNvSpPr>
            <a:spLocks noGrp="1"/>
          </p:cNvSpPr>
          <p:nvPr>
            <p:ph idx="1"/>
          </p:nvPr>
        </p:nvSpPr>
        <p:spPr>
          <a:xfrm>
            <a:off x="107504" y="188640"/>
            <a:ext cx="8856984" cy="6408712"/>
          </a:xfrm>
        </p:spPr>
        <p:txBody>
          <a:bodyPr/>
          <a:lstStyle/>
          <a:p>
            <a:pPr marL="342900" lvl="2" indent="-342900"/>
            <a:r>
              <a:rPr lang="en-US" sz="3600" b="1" dirty="0"/>
              <a:t>Yasal </a:t>
            </a:r>
            <a:r>
              <a:rPr lang="en-US" sz="3600" b="1" dirty="0" smtClean="0"/>
              <a:t>Sınırlamalar</a:t>
            </a:r>
            <a:r>
              <a:rPr lang="tr-TR" sz="3600" b="1" dirty="0" smtClean="0"/>
              <a:t>:</a:t>
            </a:r>
            <a:endParaRPr lang="tr-TR" sz="3600" b="1" dirty="0"/>
          </a:p>
          <a:p>
            <a:r>
              <a:rPr lang="en-US" dirty="0"/>
              <a:t>Çevre koruma amaçlı düzenlemelerin yanı sıra, özellikle kara yolu araç trafiği yoğunluğu ve kazaların azaltılması amacıyla alınan tedbirler, taşımada yeni alternatif arayışlarını beraberinde getirmektedir. Ayrıca yapılan düzenlemelerin ülkeden ülkeye farklılık arz etmesi transit geçişli taşımacılık alternatiflerinden kaçınılmasına yol açmaktadır.</a:t>
            </a:r>
            <a:endParaRPr lang="tr-TR" dirty="0"/>
          </a:p>
          <a:p>
            <a:r>
              <a:rPr lang="en-US" dirty="0"/>
              <a:t>	</a:t>
            </a:r>
            <a:endParaRPr lang="tr-TR" dirty="0"/>
          </a:p>
          <a:p>
            <a:endParaRPr lang="tr-TR" dirty="0"/>
          </a:p>
        </p:txBody>
      </p:sp>
    </p:spTree>
    <p:extLst>
      <p:ext uri="{BB962C8B-B14F-4D97-AF65-F5344CB8AC3E}">
        <p14:creationId xmlns:p14="http://schemas.microsoft.com/office/powerpoint/2010/main" val="3815449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32792"/>
            <a:ext cx="8229600" cy="1143000"/>
          </a:xfrm>
        </p:spPr>
        <p:txBody>
          <a:bodyPr>
            <a:normAutofit fontScale="90000"/>
          </a:bodyPr>
          <a:lstStyle/>
          <a:p>
            <a:r>
              <a:rPr lang="tr-TR" dirty="0" smtClean="0"/>
              <a:t>  </a:t>
            </a:r>
            <a:br>
              <a:rPr lang="tr-TR" dirty="0" smtClean="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177" y="-2624"/>
            <a:ext cx="9036495" cy="7128792"/>
          </a:xfrm>
        </p:spPr>
      </p:pic>
    </p:spTree>
    <p:extLst>
      <p:ext uri="{BB962C8B-B14F-4D97-AF65-F5344CB8AC3E}">
        <p14:creationId xmlns:p14="http://schemas.microsoft.com/office/powerpoint/2010/main" val="2256555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a:t>Kombine Taşımacılığın Üstün </a:t>
            </a:r>
            <a:r>
              <a:rPr lang="tr-TR" dirty="0" smtClean="0"/>
              <a:t>Yönleri</a:t>
            </a:r>
            <a:endParaRPr lang="tr-TR" dirty="0"/>
          </a:p>
        </p:txBody>
      </p:sp>
      <p:sp>
        <p:nvSpPr>
          <p:cNvPr id="3" name="İçerik Yer Tutucusu 2"/>
          <p:cNvSpPr>
            <a:spLocks noGrp="1"/>
          </p:cNvSpPr>
          <p:nvPr>
            <p:ph idx="1"/>
          </p:nvPr>
        </p:nvSpPr>
        <p:spPr/>
        <p:txBody>
          <a:bodyPr/>
          <a:lstStyle/>
          <a:p>
            <a:pPr marL="342900" lvl="2" indent="-342900"/>
            <a:r>
              <a:rPr lang="en-US" sz="2800" b="1" dirty="0"/>
              <a:t>Kombine Taşımacılığın Temel Özellikleri</a:t>
            </a:r>
            <a:endParaRPr lang="tr-TR" sz="2800" b="1" dirty="0"/>
          </a:p>
          <a:p>
            <a:r>
              <a:rPr lang="en-US" dirty="0"/>
              <a:t>Modlar arası bir taşımacılık türü olan kombine taşımacılıkta; yükleme, boşaltma ve aktarma işlemlerinin süratli bir şekilde gerçekleştirilmesi, taşıma sürecinin hızlandırılması açısından büyük önem taşımaktadır.</a:t>
            </a:r>
            <a:endParaRPr lang="tr-TR" dirty="0"/>
          </a:p>
          <a:p>
            <a:r>
              <a:rPr lang="en-US" dirty="0"/>
              <a:t> </a:t>
            </a:r>
            <a:endParaRPr lang="tr-TR" dirty="0"/>
          </a:p>
          <a:p>
            <a:endParaRPr lang="tr-TR" dirty="0"/>
          </a:p>
        </p:txBody>
      </p:sp>
    </p:spTree>
    <p:extLst>
      <p:ext uri="{BB962C8B-B14F-4D97-AF65-F5344CB8AC3E}">
        <p14:creationId xmlns:p14="http://schemas.microsoft.com/office/powerpoint/2010/main" val="749318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t>
            </a:r>
            <a:br>
              <a:rPr lang="tr-TR" dirty="0" smtClean="0"/>
            </a:br>
            <a:endParaRPr lang="tr-TR" dirty="0"/>
          </a:p>
        </p:txBody>
      </p:sp>
      <p:sp>
        <p:nvSpPr>
          <p:cNvPr id="3" name="İçerik Yer Tutucusu 2"/>
          <p:cNvSpPr>
            <a:spLocks noGrp="1"/>
          </p:cNvSpPr>
          <p:nvPr>
            <p:ph idx="1"/>
          </p:nvPr>
        </p:nvSpPr>
        <p:spPr>
          <a:xfrm>
            <a:off x="395536" y="260648"/>
            <a:ext cx="8229600" cy="5966123"/>
          </a:xfrm>
        </p:spPr>
        <p:txBody>
          <a:bodyPr/>
          <a:lstStyle/>
          <a:p>
            <a:r>
              <a:rPr lang="en-US" b="1" dirty="0"/>
              <a:t>Taşıma </a:t>
            </a:r>
            <a:r>
              <a:rPr lang="en-US" b="1" dirty="0" smtClean="0"/>
              <a:t>kaplarının </a:t>
            </a:r>
            <a:r>
              <a:rPr lang="en-US" b="1" dirty="0"/>
              <a:t>standart hâle getirilmesi</a:t>
            </a:r>
            <a:r>
              <a:rPr lang="en-US" dirty="0"/>
              <a:t>: </a:t>
            </a:r>
            <a:r>
              <a:rPr lang="tr-TR" dirty="0" smtClean="0"/>
              <a:t>         </a:t>
            </a:r>
          </a:p>
          <a:p>
            <a:pPr marL="342900" lvl="3" indent="-342900">
              <a:buFont typeface="Arial" pitchFamily="34" charset="0"/>
              <a:buChar char="•"/>
            </a:pPr>
            <a:r>
              <a:rPr lang="en-US" dirty="0"/>
              <a:t>Kombine taşımacılık yapılabilmesi için öncelikle ünite hâline getirilmiş taşıma kaplarının, konteyner, palet vb. diğer taşıma türlerine yüklenmesine ve boşaltılmasına  uygun teknolojik bütünleşmesi sağlanmalıdır.</a:t>
            </a:r>
            <a:endParaRPr lang="tr-TR" dirty="0"/>
          </a:p>
          <a:p>
            <a:r>
              <a:rPr lang="en-US" b="1" dirty="0"/>
              <a:t>Taşıma sisteminin uyumlu hâle </a:t>
            </a:r>
            <a:r>
              <a:rPr lang="en-US" b="1" dirty="0" smtClean="0"/>
              <a:t>getirilmesi</a:t>
            </a:r>
            <a:endParaRPr lang="tr-TR" b="1" dirty="0" smtClean="0"/>
          </a:p>
          <a:p>
            <a:pPr marL="342900" lvl="3" indent="-342900">
              <a:buFont typeface="Arial" pitchFamily="34" charset="0"/>
              <a:buChar char="•"/>
            </a:pPr>
            <a:r>
              <a:rPr lang="en-US" dirty="0"/>
              <a:t>Taşıma sistemi içinde bulunan tüm birimlerin taşıma planları yürütülmeli ve bilgi akış sistemi etkin ve verimli bir şekilde sağlanmalıdır.</a:t>
            </a:r>
            <a:endParaRPr lang="tr-TR" dirty="0"/>
          </a:p>
          <a:p>
            <a:r>
              <a:rPr lang="en-US" b="1" dirty="0"/>
              <a:t>Kombine taşımacılıkta tarafların hukuki sorumluluğunun ortaya konması: </a:t>
            </a:r>
            <a:endParaRPr lang="tr-TR" b="1" dirty="0" smtClean="0"/>
          </a:p>
          <a:p>
            <a:pPr lvl="3"/>
            <a:r>
              <a:rPr lang="en-US" dirty="0"/>
              <a:t>Taşıma türleri içinde taşıma sözleşmeleri, sigorta ve sorumlulukların göndericiden alıcıya kadar taşımanın her aşamasında belirgin hâle getirilmelidir.</a:t>
            </a:r>
            <a:endParaRPr lang="tr-TR" dirty="0"/>
          </a:p>
          <a:p>
            <a:pPr marL="0" indent="0">
              <a:buNone/>
            </a:pPr>
            <a:r>
              <a:rPr lang="en-US" dirty="0"/>
              <a:t/>
            </a:r>
            <a:br>
              <a:rPr lang="en-US" dirty="0"/>
            </a:br>
            <a:endParaRPr lang="tr-TR" b="1" dirty="0" smtClean="0"/>
          </a:p>
          <a:p>
            <a:endParaRPr lang="tr-TR" dirty="0"/>
          </a:p>
        </p:txBody>
      </p:sp>
    </p:spTree>
    <p:extLst>
      <p:ext uri="{BB962C8B-B14F-4D97-AF65-F5344CB8AC3E}">
        <p14:creationId xmlns:p14="http://schemas.microsoft.com/office/powerpoint/2010/main" val="3101457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18058"/>
          </a:xfrm>
        </p:spPr>
        <p:txBody>
          <a:bodyPr>
            <a:normAutofit fontScale="90000"/>
          </a:bodyPr>
          <a:lstStyle/>
          <a:p>
            <a:r>
              <a:rPr lang="tr-TR" dirty="0" smtClean="0"/>
              <a:t>   </a:t>
            </a:r>
            <a:br>
              <a:rPr lang="tr-TR" dirty="0" smtClean="0"/>
            </a:br>
            <a:endParaRPr lang="tr-TR" dirty="0"/>
          </a:p>
        </p:txBody>
      </p:sp>
      <p:sp>
        <p:nvSpPr>
          <p:cNvPr id="3" name="İçerik Yer Tutucusu 2"/>
          <p:cNvSpPr>
            <a:spLocks noGrp="1"/>
          </p:cNvSpPr>
          <p:nvPr>
            <p:ph idx="1"/>
          </p:nvPr>
        </p:nvSpPr>
        <p:spPr>
          <a:xfrm>
            <a:off x="457200" y="332656"/>
            <a:ext cx="8229600" cy="6120680"/>
          </a:xfrm>
        </p:spPr>
        <p:txBody>
          <a:bodyPr/>
          <a:lstStyle/>
          <a:p>
            <a:r>
              <a:rPr lang="en-US" b="1" dirty="0"/>
              <a:t>Sistemin </a:t>
            </a:r>
            <a:r>
              <a:rPr lang="en-US" b="1" dirty="0" smtClean="0"/>
              <a:t>bütünleştirilmesi</a:t>
            </a:r>
            <a:r>
              <a:rPr lang="tr-TR" b="1" dirty="0" smtClean="0"/>
              <a:t>:</a:t>
            </a:r>
            <a:endParaRPr lang="tr-TR" dirty="0" smtClean="0"/>
          </a:p>
          <a:p>
            <a:pPr marL="342900" lvl="3" indent="-342900">
              <a:buFont typeface="Arial" pitchFamily="34" charset="0"/>
              <a:buChar char="•"/>
            </a:pPr>
            <a:r>
              <a:rPr lang="en-US" sz="2800" dirty="0"/>
              <a:t>Kombine taşımacılık, taşıma işinde bulunan her bir birimin teknolojik, yasal ve örgütsel bütünleşmesini sağlayan bir sistem olmalıdır.</a:t>
            </a:r>
            <a:endParaRPr lang="tr-TR" sz="2800" dirty="0"/>
          </a:p>
          <a:p>
            <a:r>
              <a:rPr lang="en-US" b="1" dirty="0"/>
              <a:t>Ücret </a:t>
            </a:r>
            <a:r>
              <a:rPr lang="en-US" b="1" dirty="0" smtClean="0"/>
              <a:t>tarifeleri</a:t>
            </a:r>
            <a:endParaRPr lang="tr-TR" b="1" dirty="0" smtClean="0"/>
          </a:p>
          <a:p>
            <a:r>
              <a:rPr lang="en-US" dirty="0"/>
              <a:t>Kombine taşımacılığın etkin ve verimli olabilmesi için kullanılan taşıma türlerinde uygun ücret tarifelendirilmesi yapılmalıdır</a:t>
            </a:r>
            <a:endParaRPr lang="tr-TR" b="1" dirty="0" smtClean="0"/>
          </a:p>
        </p:txBody>
      </p:sp>
    </p:spTree>
    <p:extLst>
      <p:ext uri="{BB962C8B-B14F-4D97-AF65-F5344CB8AC3E}">
        <p14:creationId xmlns:p14="http://schemas.microsoft.com/office/powerpoint/2010/main" val="1370343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t>
            </a:r>
            <a:br>
              <a:rPr lang="tr-TR" dirty="0" smtClean="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88640"/>
            <a:ext cx="8640960" cy="6264696"/>
          </a:xfrm>
        </p:spPr>
      </p:pic>
    </p:spTree>
    <p:extLst>
      <p:ext uri="{BB962C8B-B14F-4D97-AF65-F5344CB8AC3E}">
        <p14:creationId xmlns:p14="http://schemas.microsoft.com/office/powerpoint/2010/main" val="2939596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2" algn="ctr" rtl="0">
              <a:spcBef>
                <a:spcPct val="0"/>
              </a:spcBef>
            </a:pPr>
            <a:r>
              <a:rPr lang="tr-TR" sz="3200" b="1" dirty="0" smtClean="0"/>
              <a:t>Kombine </a:t>
            </a:r>
            <a:r>
              <a:rPr lang="en-US" sz="3200" b="1" dirty="0" smtClean="0"/>
              <a:t>Taşımacılığın </a:t>
            </a:r>
            <a:r>
              <a:rPr lang="en-US" sz="3200" b="1" dirty="0"/>
              <a:t>Üstün Yönleri</a:t>
            </a:r>
            <a:r>
              <a:rPr lang="tr-TR" sz="3200" b="1" dirty="0"/>
              <a:t/>
            </a:r>
            <a:br>
              <a:rPr lang="tr-TR" sz="3200" b="1" dirty="0"/>
            </a:br>
            <a:endParaRPr lang="tr-TR" sz="3200" dirty="0"/>
          </a:p>
        </p:txBody>
      </p:sp>
      <p:sp>
        <p:nvSpPr>
          <p:cNvPr id="3" name="İçerik Yer Tutucusu 2"/>
          <p:cNvSpPr>
            <a:spLocks noGrp="1"/>
          </p:cNvSpPr>
          <p:nvPr>
            <p:ph idx="1"/>
          </p:nvPr>
        </p:nvSpPr>
        <p:spPr/>
        <p:txBody>
          <a:bodyPr>
            <a:normAutofit/>
          </a:bodyPr>
          <a:lstStyle/>
          <a:p>
            <a:pPr lvl="3"/>
            <a:r>
              <a:rPr lang="en-US" sz="2400" dirty="0"/>
              <a:t>Coğrafi nedenlerden dolayı aktarmalı taşımacılığın zaman kayıplarını en aza indirmesi</a:t>
            </a:r>
            <a:endParaRPr lang="tr-TR" sz="2400" dirty="0"/>
          </a:p>
          <a:p>
            <a:pPr lvl="3"/>
            <a:r>
              <a:rPr lang="en-US" sz="2400" dirty="0"/>
              <a:t>Kara yolu taşımacılığının, ekonomik mesafe dışında bulunan teslimlerde daha rasyonel bir sevkiyat tarzı olmasının getirdiği üstünlükten yararlanması,</a:t>
            </a:r>
            <a:endParaRPr lang="tr-TR" sz="2400" dirty="0"/>
          </a:p>
          <a:p>
            <a:pPr lvl="3"/>
            <a:r>
              <a:rPr lang="en-US" sz="2400" dirty="0"/>
              <a:t>Gelişmiş taşıma tekniği (Parça yüklerin konteyner veya başka taşıma kapları ile birleştirilmesi ile seri sevkiyat ve teslimat imkânı),</a:t>
            </a:r>
            <a:endParaRPr lang="tr-TR" sz="2400" dirty="0"/>
          </a:p>
          <a:p>
            <a:pPr lvl="3"/>
            <a:r>
              <a:rPr lang="en-US" sz="2400" dirty="0"/>
              <a:t>Taşıma sistemi içinde bulunan unsurların birbirleri ile uyumlu olmasının getirdiği optimizasyon,</a:t>
            </a:r>
            <a:endParaRPr lang="tr-TR" sz="2400" dirty="0"/>
          </a:p>
          <a:p>
            <a:pPr marL="0" indent="0">
              <a:buNone/>
            </a:pPr>
            <a:endParaRPr lang="tr-TR" sz="2400" dirty="0"/>
          </a:p>
        </p:txBody>
      </p:sp>
    </p:spTree>
    <p:extLst>
      <p:ext uri="{BB962C8B-B14F-4D97-AF65-F5344CB8AC3E}">
        <p14:creationId xmlns:p14="http://schemas.microsoft.com/office/powerpoint/2010/main" val="56841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lvl="2" algn="ctr" rtl="0">
              <a:spcBef>
                <a:spcPct val="0"/>
              </a:spcBef>
            </a:pPr>
            <a:r>
              <a:rPr lang="tr-TR" sz="2800" b="1" dirty="0"/>
              <a:t/>
            </a:r>
            <a:br>
              <a:rPr lang="tr-TR" sz="2800" b="1" dirty="0"/>
            </a:br>
            <a:r>
              <a:rPr lang="tr-TR" sz="2800" b="1" dirty="0"/>
              <a:t/>
            </a:r>
            <a:br>
              <a:rPr lang="tr-TR" sz="2800" b="1" dirty="0"/>
            </a:br>
            <a:endParaRPr lang="tr-TR" sz="2800" dirty="0"/>
          </a:p>
        </p:txBody>
      </p:sp>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6632"/>
            <a:ext cx="9036496" cy="6624736"/>
          </a:xfrm>
        </p:spPr>
      </p:pic>
    </p:spTree>
    <p:extLst>
      <p:ext uri="{BB962C8B-B14F-4D97-AF65-F5344CB8AC3E}">
        <p14:creationId xmlns:p14="http://schemas.microsoft.com/office/powerpoint/2010/main" val="1065033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260648"/>
            <a:ext cx="8229600" cy="1143000"/>
          </a:xfrm>
        </p:spPr>
        <p:txBody>
          <a:bodyPr>
            <a:noAutofit/>
          </a:bodyPr>
          <a:lstStyle/>
          <a:p>
            <a:pPr lvl="1" algn="ctr" rtl="0">
              <a:spcBef>
                <a:spcPct val="0"/>
              </a:spcBef>
            </a:pPr>
            <a:r>
              <a:rPr lang="en-US" sz="3600" b="1" dirty="0"/>
              <a:t>Taşıma Modelleri</a:t>
            </a:r>
            <a:r>
              <a:rPr lang="tr-TR" sz="3600" b="1" dirty="0"/>
              <a:t/>
            </a:r>
            <a:br>
              <a:rPr lang="tr-TR" sz="3600" b="1" dirty="0"/>
            </a:br>
            <a:endParaRPr lang="tr-TR" sz="3600" dirty="0"/>
          </a:p>
        </p:txBody>
      </p:sp>
      <p:sp>
        <p:nvSpPr>
          <p:cNvPr id="3" name="İçerik Yer Tutucusu 2"/>
          <p:cNvSpPr>
            <a:spLocks noGrp="1"/>
          </p:cNvSpPr>
          <p:nvPr>
            <p:ph idx="1"/>
          </p:nvPr>
        </p:nvSpPr>
        <p:spPr>
          <a:xfrm>
            <a:off x="251520" y="980728"/>
            <a:ext cx="8712968" cy="5688632"/>
          </a:xfrm>
        </p:spPr>
        <p:txBody>
          <a:bodyPr>
            <a:normAutofit fontScale="70000" lnSpcReduction="20000"/>
          </a:bodyPr>
          <a:lstStyle/>
          <a:p>
            <a:r>
              <a:rPr lang="en-US" dirty="0"/>
              <a:t>Kombine taşımacılık, kapıdan kapıya taşımacılık organizasyonunun kesintisiz olarak yapılmasında önemli bir çözüm yoludur.</a:t>
            </a:r>
            <a:endParaRPr lang="tr-TR" dirty="0"/>
          </a:p>
          <a:p>
            <a:r>
              <a:rPr lang="en-US" dirty="0"/>
              <a:t> </a:t>
            </a:r>
            <a:endParaRPr lang="tr-TR" dirty="0"/>
          </a:p>
          <a:p>
            <a:r>
              <a:rPr lang="en-US" dirty="0"/>
              <a:t>Taşımacılık için ideal yöntem, eşyanın göndericiden alıcıya kadar tek bir araç ve tek bir taşıma türüyle doğrudan taşınmasıdır. Ancak uluslararası sevkiyatlarda müşteri talebi,  işin niteliği, yük kapasitesi, coğrafi koşullar gibi çeşitli faktörler nedeniyle tek bir taşıma türü ve taşıma aracı kullanılmamaktadır.</a:t>
            </a:r>
            <a:endParaRPr lang="tr-TR" dirty="0"/>
          </a:p>
          <a:p>
            <a:r>
              <a:rPr lang="en-US" dirty="0"/>
              <a:t> </a:t>
            </a:r>
            <a:endParaRPr lang="tr-TR" dirty="0"/>
          </a:p>
          <a:p>
            <a:r>
              <a:rPr lang="en-US" dirty="0"/>
              <a:t>Müşteriden alınan yükün varış noktasına kadar birden fazla taşıma türü ve aracının kullanılması şeklinde gelişen taşımacılık türü literatürde “modlar arası (intermodal)”, “çokmodlu (multimodal)” ve “kombine taşıma (combined transport)” olarak değerlendirilmektedir. Birleşmiş Milletler Ticaret ve Kalkınma Konseyi (UNCTAD) konuyla ilgili olarak aşağıdaki tanımlamaları ortaya koymuştur.</a:t>
            </a:r>
            <a:endParaRPr lang="tr-TR" dirty="0"/>
          </a:p>
          <a:p>
            <a:endParaRPr lang="tr-TR" dirty="0"/>
          </a:p>
        </p:txBody>
      </p:sp>
    </p:spTree>
    <p:extLst>
      <p:ext uri="{BB962C8B-B14F-4D97-AF65-F5344CB8AC3E}">
        <p14:creationId xmlns:p14="http://schemas.microsoft.com/office/powerpoint/2010/main" val="1470508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332656"/>
            <a:ext cx="8229600" cy="6336703"/>
          </a:xfrm>
        </p:spPr>
      </p:pic>
    </p:spTree>
    <p:extLst>
      <p:ext uri="{BB962C8B-B14F-4D97-AF65-F5344CB8AC3E}">
        <p14:creationId xmlns:p14="http://schemas.microsoft.com/office/powerpoint/2010/main" val="4262616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404665"/>
            <a:ext cx="7772400" cy="1512167"/>
          </a:xfrm>
        </p:spPr>
        <p:txBody>
          <a:bodyPr>
            <a:normAutofit/>
          </a:bodyPr>
          <a:lstStyle/>
          <a:p>
            <a:r>
              <a:rPr lang="tr-TR" dirty="0" smtClean="0"/>
              <a:t>KOMBİNE TAŞIMACILIK NEDİR?</a:t>
            </a:r>
            <a:endParaRPr lang="tr-TR" dirty="0"/>
          </a:p>
        </p:txBody>
      </p:sp>
      <p:sp>
        <p:nvSpPr>
          <p:cNvPr id="3" name="Alt Başlık 2"/>
          <p:cNvSpPr>
            <a:spLocks noGrp="1"/>
          </p:cNvSpPr>
          <p:nvPr>
            <p:ph type="subTitle" idx="1"/>
          </p:nvPr>
        </p:nvSpPr>
        <p:spPr>
          <a:xfrm>
            <a:off x="395536" y="2348880"/>
            <a:ext cx="8568952" cy="4392488"/>
          </a:xfrm>
        </p:spPr>
        <p:txBody>
          <a:bodyPr>
            <a:normAutofit/>
          </a:bodyPr>
          <a:lstStyle/>
          <a:p>
            <a:r>
              <a:rPr lang="tr-TR" dirty="0"/>
              <a:t>Kombine Taşımacılık, </a:t>
            </a:r>
            <a:r>
              <a:rPr lang="tr-TR" dirty="0">
                <a:hlinkClick r:id="rId3"/>
              </a:rPr>
              <a:t>nakliyede</a:t>
            </a:r>
            <a:r>
              <a:rPr lang="tr-TR" dirty="0"/>
              <a:t> taşıyıcı birimlerinin (aktarılabilir konteynerler ve benzer kaplar) çıkış terminalinden hedef terminale kadar en az iki farklı taşıma modu ile (yani karayolu, demiryolu, denizyolu ve havayolu ile) taşınması demektir.</a:t>
            </a:r>
          </a:p>
          <a:p>
            <a:r>
              <a:rPr lang="tr-TR" dirty="0"/>
              <a:t>Özellikle konteyner ile yapılan taşımaların son 20 yıl içinde gelişmesi paralelinde, uzun mesafelerin daha az maliyetli olan demiryolu ve denizyolu ile taşınması ve istasyondan ya da limandan son teslim noktasına kadar olan taşımaların da karayolu ile yapılması ile oluşan taşıma yöntemidir.</a:t>
            </a:r>
          </a:p>
          <a:p>
            <a:endParaRPr lang="tr-TR" dirty="0"/>
          </a:p>
        </p:txBody>
      </p:sp>
    </p:spTree>
    <p:extLst>
      <p:ext uri="{BB962C8B-B14F-4D97-AF65-F5344CB8AC3E}">
        <p14:creationId xmlns:p14="http://schemas.microsoft.com/office/powerpoint/2010/main" val="2448510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2" algn="ctr" rtl="0">
              <a:spcBef>
                <a:spcPct val="0"/>
              </a:spcBef>
            </a:pPr>
            <a:r>
              <a:rPr lang="en-US" sz="3200" dirty="0"/>
              <a:t>Tek Modlu Taşıma </a:t>
            </a:r>
            <a:r>
              <a:rPr lang="en-US" sz="3200" b="1" dirty="0"/>
              <a:t>(unimodal transport)</a:t>
            </a:r>
            <a:r>
              <a:rPr lang="tr-TR" sz="3200" b="1" dirty="0"/>
              <a:t/>
            </a:r>
            <a:br>
              <a:rPr lang="tr-TR" sz="3200" b="1" dirty="0"/>
            </a:br>
            <a:endParaRPr lang="tr-TR" sz="3200" dirty="0"/>
          </a:p>
        </p:txBody>
      </p:sp>
      <p:sp>
        <p:nvSpPr>
          <p:cNvPr id="3" name="İçerik Yer Tutucusu 2"/>
          <p:cNvSpPr>
            <a:spLocks noGrp="1"/>
          </p:cNvSpPr>
          <p:nvPr>
            <p:ph idx="1"/>
          </p:nvPr>
        </p:nvSpPr>
        <p:spPr/>
        <p:txBody>
          <a:bodyPr>
            <a:noAutofit/>
          </a:bodyPr>
          <a:lstStyle/>
          <a:p>
            <a:r>
              <a:rPr lang="en-US" sz="4400" dirty="0"/>
              <a:t>Eşyaların bir veya daha fazla taşıyıcı tarafından tek bir taşıma türü kullanılarak taşınmasına Tek Modlu Taşıma (unimodal transport) denir. Kara, deniz, demir veya hava yolu taşımacılığı olarak gösterilebilir.</a:t>
            </a:r>
            <a:endParaRPr lang="tr-TR" sz="4400" dirty="0"/>
          </a:p>
          <a:p>
            <a:endParaRPr lang="tr-TR" sz="4400" dirty="0"/>
          </a:p>
        </p:txBody>
      </p:sp>
    </p:spTree>
    <p:extLst>
      <p:ext uri="{BB962C8B-B14F-4D97-AF65-F5344CB8AC3E}">
        <p14:creationId xmlns:p14="http://schemas.microsoft.com/office/powerpoint/2010/main" val="516873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0"/>
            <a:ext cx="9036496" cy="6858000"/>
          </a:xfrm>
        </p:spPr>
      </p:pic>
    </p:spTree>
    <p:extLst>
      <p:ext uri="{BB962C8B-B14F-4D97-AF65-F5344CB8AC3E}">
        <p14:creationId xmlns:p14="http://schemas.microsoft.com/office/powerpoint/2010/main" val="96222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2" algn="ctr" rtl="0">
              <a:spcBef>
                <a:spcPct val="0"/>
              </a:spcBef>
            </a:pPr>
            <a:r>
              <a:rPr lang="en-US" sz="2800" b="1" dirty="0"/>
              <a:t>Modlar Arası Taşıma (ıntermodal transport)</a:t>
            </a:r>
            <a:r>
              <a:rPr lang="tr-TR" sz="2800" b="1" dirty="0"/>
              <a:t/>
            </a:r>
            <a:br>
              <a:rPr lang="tr-TR" sz="2800" b="1" dirty="0"/>
            </a:br>
            <a:endParaRPr lang="tr-TR" sz="2800" dirty="0"/>
          </a:p>
        </p:txBody>
      </p:sp>
      <p:sp>
        <p:nvSpPr>
          <p:cNvPr id="3" name="İçerik Yer Tutucusu 2"/>
          <p:cNvSpPr>
            <a:spLocks noGrp="1"/>
          </p:cNvSpPr>
          <p:nvPr>
            <p:ph idx="1"/>
          </p:nvPr>
        </p:nvSpPr>
        <p:spPr/>
        <p:txBody>
          <a:bodyPr>
            <a:normAutofit fontScale="70000" lnSpcReduction="20000"/>
          </a:bodyPr>
          <a:lstStyle/>
          <a:p>
            <a:r>
              <a:rPr lang="en-US" dirty="0"/>
              <a:t>Taşıyıcının taşımanın bütünü veya bir bölümünden sorumlu olduğu, birden fazla taşıma türü veya aracının kullanıldığı taşımadır. Uluslararası alanda “Modlar Arası Taşıma” (ıntermodal transport) olarak ifade edilir. Örneğin; demir yolu-kara yolu, kara yolu-hava  yolu veya deniz yolu-demir yolu, ‘Modlar’ arası taşımada, taşıma türü ile ilgili sorumluluğun nasıl paylaşıldığına bağlı olarak, farklı taşımacılık belgeleri düzenlenmektedir.</a:t>
            </a:r>
            <a:endParaRPr lang="tr-TR" dirty="0"/>
          </a:p>
          <a:p>
            <a:r>
              <a:rPr lang="en-US" dirty="0"/>
              <a:t> </a:t>
            </a:r>
            <a:endParaRPr lang="tr-TR" dirty="0"/>
          </a:p>
          <a:p>
            <a:r>
              <a:rPr lang="en-US" dirty="0"/>
              <a:t>Modlar arası taşımacılıkta taşımayı organize eden lojistik firmalar veya taşıyıcı sadece kendisinin gerçekleştirdiği taşımanın sorumluluğunu üstleniyorsa, bu taşıma türü “Bölümlenmiş veya Parçalı Taşıma” (segmented transport) olarak adlandırılmaktadır.</a:t>
            </a:r>
            <a:endParaRPr lang="tr-TR" dirty="0"/>
          </a:p>
          <a:p>
            <a:r>
              <a:rPr lang="en-US" dirty="0"/>
              <a:t> </a:t>
            </a:r>
            <a:endParaRPr lang="tr-TR" dirty="0"/>
          </a:p>
          <a:p>
            <a:endParaRPr lang="tr-TR" dirty="0"/>
          </a:p>
        </p:txBody>
      </p:sp>
    </p:spTree>
    <p:extLst>
      <p:ext uri="{BB962C8B-B14F-4D97-AF65-F5344CB8AC3E}">
        <p14:creationId xmlns:p14="http://schemas.microsoft.com/office/powerpoint/2010/main" val="2931439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433312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2" algn="ctr" rtl="0">
              <a:spcBef>
                <a:spcPct val="0"/>
              </a:spcBef>
            </a:pPr>
            <a:r>
              <a:rPr lang="en-US" sz="2800" b="1" dirty="0"/>
              <a:t>Çoklu Taşımacılık (multimodal transport)</a:t>
            </a:r>
            <a:r>
              <a:rPr lang="tr-TR" sz="2800" b="1" dirty="0"/>
              <a:t/>
            </a:r>
            <a:br>
              <a:rPr lang="tr-TR" sz="2800" b="1" dirty="0"/>
            </a:br>
            <a:endParaRPr lang="tr-TR" sz="2800" dirty="0"/>
          </a:p>
        </p:txBody>
      </p:sp>
      <p:sp>
        <p:nvSpPr>
          <p:cNvPr id="3" name="İçerik Yer Tutucusu 2"/>
          <p:cNvSpPr>
            <a:spLocks noGrp="1"/>
          </p:cNvSpPr>
          <p:nvPr>
            <p:ph idx="1"/>
          </p:nvPr>
        </p:nvSpPr>
        <p:spPr/>
        <p:txBody>
          <a:bodyPr>
            <a:normAutofit/>
          </a:bodyPr>
          <a:lstStyle/>
          <a:p>
            <a:r>
              <a:rPr lang="en-US" sz="4800" dirty="0"/>
              <a:t>Çoklu taşımacılık (multimodal transport), farklı taşıma üniteleri veya aracıyla, birden fazla taşıma türü kullanılarak yapılan taşımacılık türüdür.</a:t>
            </a:r>
            <a:endParaRPr lang="tr-TR" sz="4800" dirty="0"/>
          </a:p>
          <a:p>
            <a:endParaRPr lang="tr-TR" sz="4800" dirty="0"/>
          </a:p>
        </p:txBody>
      </p:sp>
    </p:spTree>
    <p:extLst>
      <p:ext uri="{BB962C8B-B14F-4D97-AF65-F5344CB8AC3E}">
        <p14:creationId xmlns:p14="http://schemas.microsoft.com/office/powerpoint/2010/main" val="1468327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16632"/>
            <a:ext cx="8856984" cy="6624736"/>
          </a:xfrm>
        </p:spPr>
      </p:pic>
    </p:spTree>
    <p:extLst>
      <p:ext uri="{BB962C8B-B14F-4D97-AF65-F5344CB8AC3E}">
        <p14:creationId xmlns:p14="http://schemas.microsoft.com/office/powerpoint/2010/main" val="2957179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2" algn="ctr" rtl="0">
              <a:spcBef>
                <a:spcPct val="0"/>
              </a:spcBef>
            </a:pPr>
            <a:r>
              <a:rPr lang="en-US" sz="3200" b="1" dirty="0"/>
              <a:t>Kombine Taşımacılığın Temel Bileşenleri</a:t>
            </a:r>
            <a:r>
              <a:rPr lang="tr-TR" sz="3200" b="1" dirty="0"/>
              <a:t/>
            </a:r>
            <a:br>
              <a:rPr lang="tr-TR" sz="3200" b="1" dirty="0"/>
            </a:br>
            <a:endParaRPr lang="tr-TR" sz="3200" dirty="0"/>
          </a:p>
        </p:txBody>
      </p:sp>
      <p:sp>
        <p:nvSpPr>
          <p:cNvPr id="3" name="İçerik Yer Tutucusu 2"/>
          <p:cNvSpPr>
            <a:spLocks noGrp="1"/>
          </p:cNvSpPr>
          <p:nvPr>
            <p:ph idx="1"/>
          </p:nvPr>
        </p:nvSpPr>
        <p:spPr/>
        <p:txBody>
          <a:bodyPr/>
          <a:lstStyle/>
          <a:p>
            <a:r>
              <a:rPr lang="en-US" dirty="0"/>
              <a:t>Kombine taşımacılıkta üç temel bileşen bulunmaktadır. Bunlar;</a:t>
            </a:r>
            <a:endParaRPr lang="tr-TR" dirty="0"/>
          </a:p>
          <a:p>
            <a:pPr lvl="3"/>
            <a:r>
              <a:rPr lang="en-US" sz="2800" dirty="0"/>
              <a:t>Taşıma araçları (gemi, kamyon, uçak, tren, vb.)</a:t>
            </a:r>
            <a:endParaRPr lang="tr-TR" sz="2800" dirty="0"/>
          </a:p>
          <a:p>
            <a:pPr lvl="3"/>
            <a:r>
              <a:rPr lang="en-US" sz="2800" dirty="0"/>
              <a:t>Taşıma terminalleri (limanlar, yükleme indirme bindirme araçları, vb.)</a:t>
            </a:r>
            <a:endParaRPr lang="tr-TR" sz="2800" dirty="0"/>
          </a:p>
          <a:p>
            <a:pPr lvl="3"/>
            <a:r>
              <a:rPr lang="en-US" sz="2800" dirty="0"/>
              <a:t>Taşıma üniteleri (konteynerler, paletler, treylerler, vb.)</a:t>
            </a:r>
            <a:endParaRPr lang="tr-TR" sz="2800" dirty="0"/>
          </a:p>
          <a:p>
            <a:endParaRPr lang="tr-TR" dirty="0"/>
          </a:p>
        </p:txBody>
      </p:sp>
    </p:spTree>
    <p:extLst>
      <p:ext uri="{BB962C8B-B14F-4D97-AF65-F5344CB8AC3E}">
        <p14:creationId xmlns:p14="http://schemas.microsoft.com/office/powerpoint/2010/main" val="1049712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t>
            </a:r>
            <a:br>
              <a:rPr lang="tr-TR" dirty="0" smtClean="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16632"/>
            <a:ext cx="8784976" cy="6624736"/>
          </a:xfrm>
        </p:spPr>
      </p:pic>
    </p:spTree>
    <p:extLst>
      <p:ext uri="{BB962C8B-B14F-4D97-AF65-F5344CB8AC3E}">
        <p14:creationId xmlns:p14="http://schemas.microsoft.com/office/powerpoint/2010/main" val="1212896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t>
            </a:r>
            <a:br>
              <a:rPr lang="tr-TR" dirty="0" smtClean="0"/>
            </a:br>
            <a:r>
              <a:rPr lang="tr-TR" dirty="0"/>
              <a:t/>
            </a:r>
            <a:br>
              <a:rPr lang="tr-TR" dirty="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08" y="34672"/>
            <a:ext cx="9132992" cy="6823328"/>
          </a:xfrm>
        </p:spPr>
      </p:pic>
    </p:spTree>
    <p:extLst>
      <p:ext uri="{BB962C8B-B14F-4D97-AF65-F5344CB8AC3E}">
        <p14:creationId xmlns:p14="http://schemas.microsoft.com/office/powerpoint/2010/main" val="2584059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332656"/>
            <a:ext cx="7992888" cy="6120679"/>
          </a:xfrm>
        </p:spPr>
      </p:pic>
    </p:spTree>
    <p:extLst>
      <p:ext uri="{BB962C8B-B14F-4D97-AF65-F5344CB8AC3E}">
        <p14:creationId xmlns:p14="http://schemas.microsoft.com/office/powerpoint/2010/main" val="1423408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t>
            </a:r>
            <a:br>
              <a:rPr lang="tr-TR" dirty="0" smtClean="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6632"/>
            <a:ext cx="8964488" cy="6741368"/>
          </a:xfrm>
        </p:spPr>
      </p:pic>
    </p:spTree>
    <p:extLst>
      <p:ext uri="{BB962C8B-B14F-4D97-AF65-F5344CB8AC3E}">
        <p14:creationId xmlns:p14="http://schemas.microsoft.com/office/powerpoint/2010/main" val="2236845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lvl="2"/>
            <a:r>
              <a:rPr lang="tr-TR" b="1" dirty="0" smtClean="0"/>
              <a:t>                                                </a:t>
            </a:r>
            <a:r>
              <a:rPr lang="en-US" sz="3200" b="1" dirty="0" smtClean="0"/>
              <a:t>Taşıma </a:t>
            </a:r>
            <a:r>
              <a:rPr lang="en-US" sz="3200" b="1" dirty="0"/>
              <a:t>Araçları</a:t>
            </a:r>
            <a:r>
              <a:rPr lang="tr-TR" sz="3200" b="1" dirty="0"/>
              <a:t/>
            </a:r>
            <a:br>
              <a:rPr lang="tr-TR" sz="3200" b="1" dirty="0"/>
            </a:br>
            <a:r>
              <a:rPr lang="tr-TR" b="1" dirty="0" smtClean="0"/>
              <a:t>                                                        </a:t>
            </a:r>
            <a:r>
              <a:rPr lang="en-US" sz="2800" b="1" dirty="0" smtClean="0"/>
              <a:t>Kamyon</a:t>
            </a:r>
            <a:r>
              <a:rPr lang="tr-TR" sz="1600" dirty="0"/>
              <a:t/>
            </a:r>
            <a:br>
              <a:rPr lang="tr-TR" sz="1600" dirty="0"/>
            </a:br>
            <a:endParaRPr lang="tr-TR" dirty="0"/>
          </a:p>
        </p:txBody>
      </p:sp>
      <p:sp>
        <p:nvSpPr>
          <p:cNvPr id="3" name="İçerik Yer Tutucusu 2"/>
          <p:cNvSpPr>
            <a:spLocks noGrp="1"/>
          </p:cNvSpPr>
          <p:nvPr>
            <p:ph idx="1"/>
          </p:nvPr>
        </p:nvSpPr>
        <p:spPr>
          <a:xfrm>
            <a:off x="251520" y="1196752"/>
            <a:ext cx="8712968" cy="5400600"/>
          </a:xfrm>
        </p:spPr>
        <p:txBody>
          <a:bodyPr>
            <a:noAutofit/>
          </a:bodyPr>
          <a:lstStyle/>
          <a:p>
            <a:r>
              <a:rPr lang="en-US" sz="1800" dirty="0"/>
              <a:t>Kombine taşımacılık sisteminde genellikle kullanılan araçlar; kamyon, tren, gemi ve uçaktır.</a:t>
            </a:r>
            <a:endParaRPr lang="tr-TR" sz="1800" dirty="0"/>
          </a:p>
          <a:p>
            <a:r>
              <a:rPr lang="en-US" sz="1800" dirty="0"/>
              <a:t> </a:t>
            </a:r>
            <a:endParaRPr lang="tr-TR" sz="1800" dirty="0"/>
          </a:p>
          <a:p>
            <a:r>
              <a:rPr lang="en-US" sz="1800" dirty="0"/>
              <a:t>Kombine taşıma sisteminin etkin ve verimli çalışabilmesi için üretim yerinden yükleme terminallerine veya boşaltma terminallerinden müşteri deposuna sevkiyatlarda kamyonlara ihtiyaç bulunmaktadır.</a:t>
            </a:r>
            <a:endParaRPr lang="tr-TR" sz="1800" dirty="0"/>
          </a:p>
          <a:p>
            <a:r>
              <a:rPr lang="en-US" sz="1800" b="1" dirty="0"/>
              <a:t>Resim 1.5: Kombine taşımacılıkta kamyonlar</a:t>
            </a:r>
            <a:endParaRPr lang="tr-TR" sz="1800" dirty="0"/>
          </a:p>
          <a:p>
            <a:r>
              <a:rPr lang="en-US" sz="1800" dirty="0"/>
              <a:t>Genellikle kamyonlara, kombine taşımacılığın ilk ve son halkalarında ihtiyaç duyulmaktadır. Kamyonlara yükleme; palet, sandık veya konteyner hâlindeki taşıma ünitelerinin kara yolu eşya taşıma mevzuatının belirlediği dingil taşıma yük ağırlığı, istihab haddi(Kara yolu taşıma araçlarının azami yük yüksekliği) gibi ölçütlerine bakılarak yapılır.</a:t>
            </a:r>
            <a:endParaRPr lang="tr-TR" sz="1800" dirty="0"/>
          </a:p>
          <a:p>
            <a:r>
              <a:rPr lang="en-US" sz="1800" dirty="0"/>
              <a:t>Kara-demir yolu entegrasyonlu kombine taşımacılıkta konteynerler belirli merkezlerde toplanmak zorundadır. Yükleme ve boşaltma işlemleri vinçler veya benzeri mekanik araçlarla, toplama ve dağıtım ise genellikle kamyonlar vasıtasıyla yapılmaktadır. Trenle gelen onlarca konteynerin bir anda toplama dağıtım terminallerinde beklemeden sevk edilmesi için çok sayıda kamyonun aynı anda hazır bulundurulması gerekmektedir.</a:t>
            </a:r>
            <a:endParaRPr lang="tr-TR" sz="1800" dirty="0"/>
          </a:p>
          <a:p>
            <a:r>
              <a:rPr lang="en-US" sz="1800" dirty="0"/>
              <a:t/>
            </a:r>
            <a:br>
              <a:rPr lang="en-US" sz="1800" dirty="0"/>
            </a:br>
            <a:r>
              <a:rPr lang="en-US" sz="1800" dirty="0"/>
              <a:t> </a:t>
            </a:r>
            <a:endParaRPr lang="tr-TR" sz="1800" dirty="0"/>
          </a:p>
          <a:p>
            <a:endParaRPr lang="tr-TR" sz="1800" dirty="0"/>
          </a:p>
        </p:txBody>
      </p:sp>
    </p:spTree>
    <p:extLst>
      <p:ext uri="{BB962C8B-B14F-4D97-AF65-F5344CB8AC3E}">
        <p14:creationId xmlns:p14="http://schemas.microsoft.com/office/powerpoint/2010/main" val="426835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504"/>
            <a:ext cx="8229600" cy="1143000"/>
          </a:xfrm>
        </p:spPr>
        <p:txBody>
          <a:bodyPr>
            <a:normAutofit fontScale="90000"/>
          </a:bodyPr>
          <a:lstStyle/>
          <a:p>
            <a:r>
              <a:rPr lang="tr-TR" dirty="0" smtClean="0"/>
              <a:t>  </a:t>
            </a:r>
            <a:br>
              <a:rPr lang="tr-TR" dirty="0" smtClean="0"/>
            </a:br>
            <a:r>
              <a:rPr lang="tr-TR" dirty="0"/>
              <a:t/>
            </a:r>
            <a:br>
              <a:rPr lang="tr-TR" dirty="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16632"/>
            <a:ext cx="8856984" cy="6624736"/>
          </a:xfrm>
        </p:spPr>
      </p:pic>
    </p:spTree>
    <p:extLst>
      <p:ext uri="{BB962C8B-B14F-4D97-AF65-F5344CB8AC3E}">
        <p14:creationId xmlns:p14="http://schemas.microsoft.com/office/powerpoint/2010/main" val="609592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lvl="3" algn="ctr" rtl="0">
              <a:spcBef>
                <a:spcPct val="0"/>
              </a:spcBef>
            </a:pPr>
            <a:r>
              <a:rPr lang="en-US" sz="4800" b="1" dirty="0"/>
              <a:t>Tren</a:t>
            </a:r>
            <a:r>
              <a:rPr lang="tr-TR" sz="4800" dirty="0"/>
              <a:t/>
            </a:r>
            <a:br>
              <a:rPr lang="tr-TR" sz="4800" dirty="0"/>
            </a:br>
            <a:endParaRPr lang="tr-TR" sz="4800" dirty="0"/>
          </a:p>
        </p:txBody>
      </p:sp>
      <p:sp>
        <p:nvSpPr>
          <p:cNvPr id="3" name="İçerik Yer Tutucusu 2"/>
          <p:cNvSpPr>
            <a:spLocks noGrp="1"/>
          </p:cNvSpPr>
          <p:nvPr>
            <p:ph idx="1"/>
          </p:nvPr>
        </p:nvSpPr>
        <p:spPr/>
        <p:txBody>
          <a:bodyPr>
            <a:normAutofit fontScale="85000" lnSpcReduction="20000"/>
          </a:bodyPr>
          <a:lstStyle/>
          <a:p>
            <a:r>
              <a:rPr lang="en-US" dirty="0"/>
              <a:t>Kombine taşımacılık sisteminde, üretim yerlerinden malların toplanması veya müşteri depolarına sevkiyatında, kara yolu yerine bazen demir yolu kullanılmaktadır.</a:t>
            </a:r>
            <a:endParaRPr lang="tr-TR" dirty="0"/>
          </a:p>
          <a:p>
            <a:pPr marL="0" indent="0">
              <a:buNone/>
            </a:pPr>
            <a:endParaRPr lang="tr-TR" dirty="0"/>
          </a:p>
          <a:p>
            <a:r>
              <a:rPr lang="en-US" dirty="0"/>
              <a:t>Gelişmiş ülkelerde demir yolu ağının yaygın olması ve bazı ülkelerde kara yolu araçlarının kullanımına getirilen sınırlamalar, taşıyıcıların demir yolu taşımacılığına yönelmesine sebep olmuştur. Trenlerin aynı anda çok sayıda konteyneri bir arada taşıyabilmesi kombine taşımacılıkta önemli bir üstünlük yaratmaktadır.</a:t>
            </a:r>
            <a:endParaRPr lang="tr-TR" dirty="0"/>
          </a:p>
          <a:p>
            <a:endParaRPr lang="tr-TR" dirty="0"/>
          </a:p>
        </p:txBody>
      </p:sp>
    </p:spTree>
    <p:extLst>
      <p:ext uri="{BB962C8B-B14F-4D97-AF65-F5344CB8AC3E}">
        <p14:creationId xmlns:p14="http://schemas.microsoft.com/office/powerpoint/2010/main" val="3032923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t>
            </a:r>
            <a:br>
              <a:rPr lang="tr-TR" dirty="0" smtClean="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88640"/>
            <a:ext cx="8856984" cy="6552727"/>
          </a:xfrm>
        </p:spPr>
      </p:pic>
    </p:spTree>
    <p:extLst>
      <p:ext uri="{BB962C8B-B14F-4D97-AF65-F5344CB8AC3E}">
        <p14:creationId xmlns:p14="http://schemas.microsoft.com/office/powerpoint/2010/main" val="52155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78098"/>
          </a:xfrm>
        </p:spPr>
        <p:txBody>
          <a:bodyPr>
            <a:normAutofit fontScale="90000"/>
          </a:bodyPr>
          <a:lstStyle/>
          <a:p>
            <a:r>
              <a:rPr lang="tr-TR" sz="4800" dirty="0" smtClean="0"/>
              <a:t>Gemi</a:t>
            </a:r>
            <a:endParaRPr lang="tr-TR" sz="4800" dirty="0"/>
          </a:p>
        </p:txBody>
      </p:sp>
      <p:sp>
        <p:nvSpPr>
          <p:cNvPr id="3" name="İçerik Yer Tutucusu 2"/>
          <p:cNvSpPr>
            <a:spLocks noGrp="1"/>
          </p:cNvSpPr>
          <p:nvPr>
            <p:ph idx="1"/>
          </p:nvPr>
        </p:nvSpPr>
        <p:spPr>
          <a:xfrm>
            <a:off x="251520" y="1124744"/>
            <a:ext cx="8640960" cy="5472608"/>
          </a:xfrm>
        </p:spPr>
        <p:txBody>
          <a:bodyPr>
            <a:normAutofit fontScale="70000" lnSpcReduction="20000"/>
          </a:bodyPr>
          <a:lstStyle/>
          <a:p>
            <a:r>
              <a:rPr lang="en-US" dirty="0"/>
              <a:t>Kombine taşımacılıkta kullanılan gemi türlerinin en önemlisi konteyner gemilerdir.</a:t>
            </a:r>
            <a:endParaRPr lang="tr-TR" dirty="0"/>
          </a:p>
          <a:p>
            <a:r>
              <a:rPr lang="en-US" dirty="0"/>
              <a:t>Diğer uygun türler ise Ro-Ro gemileri ile palet taşımaya elverişli gemilerdir.</a:t>
            </a:r>
            <a:endParaRPr lang="tr-TR" dirty="0"/>
          </a:p>
          <a:p>
            <a:r>
              <a:rPr lang="en-US" dirty="0"/>
              <a:t> </a:t>
            </a:r>
            <a:endParaRPr lang="tr-TR" sz="4400" dirty="0"/>
          </a:p>
          <a:p>
            <a:r>
              <a:rPr lang="en-US" dirty="0"/>
              <a:t>Konteyner gemileri tam konteryner ve yarı konteyner (semi conteiner) gemileri olabilir. Uygun mekanik donanımları ve kısa sürede yükleme imkânı sayesinde tam konteyner gemilerinin limanda kalma süreleri en düşük seviyededir.</a:t>
            </a:r>
            <a:endParaRPr lang="tr-TR" dirty="0"/>
          </a:p>
          <a:p>
            <a:r>
              <a:rPr lang="en-US" dirty="0"/>
              <a:t> </a:t>
            </a:r>
            <a:endParaRPr lang="tr-TR" sz="4400" dirty="0"/>
          </a:p>
          <a:p>
            <a:pPr lvl="4"/>
            <a:r>
              <a:rPr lang="en-US" dirty="0"/>
              <a:t>Tam konteyner gemileri; konteynerlerin gemi içinde kaymalarını önlemek üzere bölümlere sahiptir. Ayrıca konteynerlerin üst üste istifi ile seyir esnasında hasar oranları en az seviyeye indirilmiştir. Yüklerin büyük bölümü ambarlarda, bir kısmı da güvertelerde taşınmaktadır.</a:t>
            </a:r>
            <a:endParaRPr lang="tr-TR" dirty="0"/>
          </a:p>
          <a:p>
            <a:pPr lvl="4"/>
            <a:r>
              <a:rPr lang="en-US" dirty="0"/>
              <a:t>Yarı konteyner gemileri; gerçekte kuru yük gemileri olup, konteyner taşımaları içinde özel donanıma sahip gemilerdir. Konteyner dışında palet, sandık vb. de taşıyabilir.</a:t>
            </a:r>
            <a:endParaRPr lang="tr-TR" dirty="0"/>
          </a:p>
          <a:p>
            <a:pPr lvl="4"/>
            <a:r>
              <a:rPr lang="en-US" dirty="0"/>
              <a:t>Modern konteyner gemileri; konteynerlerin yüklenmesi veya gemiden boşaltılmasına ilişkin herhangi bir donanımın gemide bulundurulmaması temeline dayanmakta, yükleme ve boşaltma hizmetleri rasyonelleşmenin sağlanması için liman terminalleri tarafından mekanizasyonla yapılmaktadır.</a:t>
            </a:r>
            <a:endParaRPr lang="tr-TR" dirty="0"/>
          </a:p>
          <a:p>
            <a:r>
              <a:rPr lang="en-US" sz="800" dirty="0"/>
              <a:t> </a:t>
            </a:r>
            <a:endParaRPr lang="tr-TR" sz="4800" dirty="0"/>
          </a:p>
          <a:p>
            <a:endParaRPr lang="tr-TR" dirty="0"/>
          </a:p>
        </p:txBody>
      </p:sp>
    </p:spTree>
    <p:extLst>
      <p:ext uri="{BB962C8B-B14F-4D97-AF65-F5344CB8AC3E}">
        <p14:creationId xmlns:p14="http://schemas.microsoft.com/office/powerpoint/2010/main" val="2218046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t>
            </a:r>
            <a:br>
              <a:rPr lang="tr-TR" dirty="0" smtClean="0"/>
            </a:br>
            <a:r>
              <a:rPr lang="tr-TR" dirty="0" smtClean="0"/>
              <a:t/>
            </a:r>
            <a:br>
              <a:rPr lang="tr-TR" dirty="0" smtClean="0"/>
            </a:br>
            <a:r>
              <a:rPr lang="tr-TR" dirty="0" smtClean="0"/>
              <a:t/>
            </a:r>
            <a:br>
              <a:rPr lang="tr-TR" dirty="0" smtClean="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332656"/>
            <a:ext cx="8784976" cy="6120680"/>
          </a:xfrm>
        </p:spPr>
      </p:pic>
    </p:spTree>
    <p:extLst>
      <p:ext uri="{BB962C8B-B14F-4D97-AF65-F5344CB8AC3E}">
        <p14:creationId xmlns:p14="http://schemas.microsoft.com/office/powerpoint/2010/main" val="2063238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dirty="0" smtClean="0"/>
              <a:t>Uçak</a:t>
            </a:r>
            <a:endParaRPr lang="tr-TR" sz="5400" dirty="0"/>
          </a:p>
        </p:txBody>
      </p:sp>
      <p:sp>
        <p:nvSpPr>
          <p:cNvPr id="3" name="İçerik Yer Tutucusu 2"/>
          <p:cNvSpPr>
            <a:spLocks noGrp="1"/>
          </p:cNvSpPr>
          <p:nvPr>
            <p:ph idx="1"/>
          </p:nvPr>
        </p:nvSpPr>
        <p:spPr/>
        <p:txBody>
          <a:bodyPr>
            <a:normAutofit fontScale="85000" lnSpcReduction="10000"/>
          </a:bodyPr>
          <a:lstStyle/>
          <a:p>
            <a:r>
              <a:rPr lang="en-US" dirty="0"/>
              <a:t>Hava yolu taşımacılığı hacmi düşük fakat pahalı eşyaların taşımasında daha rasyonel bir taşıma türüdür. Hava yolu taşımacılığı süratli olduğu kadar yüksek maliyetli bir taşıma türü olması nedeniyle aktarma ve bekleme gibi durumlarda zaman kullanımı çok önemlidir. Hava yolunun kullanıldığı kombine taşıma sisteminde, gemi veya demir yolu gibi nispeten daha ağır ve yüksek tonajlı taşıma türleri yerine daha düşük tonajlı ve genellikle kara yolunu içeren kombinasyonlar tercih edilmektedir.</a:t>
            </a:r>
            <a:endParaRPr lang="tr-TR" dirty="0"/>
          </a:p>
          <a:p>
            <a:r>
              <a:rPr lang="en-US" dirty="0"/>
              <a:t> </a:t>
            </a:r>
            <a:endParaRPr lang="tr-TR" dirty="0"/>
          </a:p>
          <a:p>
            <a:endParaRPr lang="tr-TR" dirty="0"/>
          </a:p>
        </p:txBody>
      </p:sp>
    </p:spTree>
    <p:extLst>
      <p:ext uri="{BB962C8B-B14F-4D97-AF65-F5344CB8AC3E}">
        <p14:creationId xmlns:p14="http://schemas.microsoft.com/office/powerpoint/2010/main" val="3040591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t>
            </a:r>
            <a:br>
              <a:rPr lang="tr-TR" dirty="0" smtClean="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4" y="116632"/>
            <a:ext cx="9135616" cy="6741368"/>
          </a:xfrm>
        </p:spPr>
      </p:pic>
    </p:spTree>
    <p:extLst>
      <p:ext uri="{BB962C8B-B14F-4D97-AF65-F5344CB8AC3E}">
        <p14:creationId xmlns:p14="http://schemas.microsoft.com/office/powerpoint/2010/main" val="833772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2" algn="ctr" rtl="0">
              <a:spcBef>
                <a:spcPct val="0"/>
              </a:spcBef>
            </a:pPr>
            <a:r>
              <a:rPr lang="en-US" sz="3200" b="1" dirty="0"/>
              <a:t>Taşıma Terminalleri</a:t>
            </a:r>
            <a:r>
              <a:rPr lang="tr-TR" b="1" dirty="0"/>
              <a:t/>
            </a:r>
            <a:br>
              <a:rPr lang="tr-TR" b="1" dirty="0"/>
            </a:br>
            <a:endParaRPr lang="tr-TR" dirty="0"/>
          </a:p>
        </p:txBody>
      </p:sp>
      <p:sp>
        <p:nvSpPr>
          <p:cNvPr id="3" name="İçerik Yer Tutucusu 2"/>
          <p:cNvSpPr>
            <a:spLocks noGrp="1"/>
          </p:cNvSpPr>
          <p:nvPr>
            <p:ph idx="1"/>
          </p:nvPr>
        </p:nvSpPr>
        <p:spPr/>
        <p:txBody>
          <a:bodyPr>
            <a:normAutofit fontScale="70000" lnSpcReduction="20000"/>
          </a:bodyPr>
          <a:lstStyle/>
          <a:p>
            <a:r>
              <a:rPr lang="en-US" dirty="0"/>
              <a:t>Taşıma terminalleri kombine taşımacılık sistemlerinin vazgeçilmez unsurlarıdır. Kombine taşıma terminalleri, taşıma türlerinden en az ikisine hizmet vererek bir entegrasyonu gerçekleştirmektedir.</a:t>
            </a:r>
            <a:endParaRPr lang="tr-TR" dirty="0"/>
          </a:p>
          <a:p>
            <a:r>
              <a:rPr lang="en-US" dirty="0"/>
              <a:t>Deniz yolu terminalleri, kara ve demir yolu taşımacılığı ile son derece uyumlu olması ve büyük miktarda eşyanın sevkiyat ve depolanmasına imkân tanıyan kapasiteleriyle en önemli kombine taşıma merkezleridir. Gemilerin limanlarda en kısa sürede yükleme ve boşaltma yapabilmesi için özel donanımlı konteyner terminalleri (limanları) bulunması gerekmektedir. Bu şekilde kombine taşıma sisteminden azami şekilde yararlanma imkânı ortaya çıkmaktadır.</a:t>
            </a:r>
            <a:endParaRPr lang="tr-TR" dirty="0"/>
          </a:p>
          <a:p>
            <a:r>
              <a:rPr lang="en-US" dirty="0"/>
              <a:t>Konteyner taşıma terminali olarak limanlar ülke ve/veya ülkelerin bulunduğu  bölgelere hizmet edebilecek bir yapıya sahip olmalıdır. Aksi hâlde göndericinin malını en yakın limana sevk etmesi, gemilerin ülke sularında çok sayıda limana uğramalarından dolayı zaman kayıpları ortaya çıkarmaktadır.</a:t>
            </a:r>
            <a:endParaRPr lang="tr-TR" dirty="0"/>
          </a:p>
          <a:p>
            <a:endParaRPr lang="tr-TR" dirty="0"/>
          </a:p>
        </p:txBody>
      </p:sp>
    </p:spTree>
    <p:extLst>
      <p:ext uri="{BB962C8B-B14F-4D97-AF65-F5344CB8AC3E}">
        <p14:creationId xmlns:p14="http://schemas.microsoft.com/office/powerpoint/2010/main" val="537656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t>
            </a:r>
            <a:br>
              <a:rPr lang="tr-TR" dirty="0" smtClean="0"/>
            </a:br>
            <a:r>
              <a:rPr lang="tr-TR" dirty="0"/>
              <a:t/>
            </a:r>
            <a:br>
              <a:rPr lang="tr-TR" dirty="0"/>
            </a:b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260648"/>
            <a:ext cx="8640960" cy="6336704"/>
          </a:xfrm>
        </p:spPr>
      </p:pic>
    </p:spTree>
    <p:extLst>
      <p:ext uri="{BB962C8B-B14F-4D97-AF65-F5344CB8AC3E}">
        <p14:creationId xmlns:p14="http://schemas.microsoft.com/office/powerpoint/2010/main" val="1008623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a:t>KOMBİNE TAŞIMACILIKTA TAŞIMA MODELLERİ</a:t>
            </a:r>
            <a:endParaRPr lang="tr-TR" dirty="0"/>
          </a:p>
        </p:txBody>
      </p:sp>
      <p:sp>
        <p:nvSpPr>
          <p:cNvPr id="3" name="İçerik Yer Tutucusu 2"/>
          <p:cNvSpPr>
            <a:spLocks noGrp="1"/>
          </p:cNvSpPr>
          <p:nvPr>
            <p:ph idx="1"/>
          </p:nvPr>
        </p:nvSpPr>
        <p:spPr/>
        <p:txBody>
          <a:bodyPr/>
          <a:lstStyle/>
          <a:p>
            <a:pPr marL="342900" lvl="2" indent="-342900"/>
            <a:r>
              <a:rPr lang="en-US" sz="3200" b="1" dirty="0"/>
              <a:t>Coğrafi </a:t>
            </a:r>
            <a:r>
              <a:rPr lang="en-US" sz="3200" b="1" dirty="0" smtClean="0"/>
              <a:t>Özellikler</a:t>
            </a:r>
            <a:r>
              <a:rPr lang="tr-TR" b="1" dirty="0" smtClean="0"/>
              <a:t>:</a:t>
            </a:r>
            <a:endParaRPr lang="tr-TR" b="1" dirty="0"/>
          </a:p>
          <a:p>
            <a:r>
              <a:rPr lang="en-US" dirty="0"/>
              <a:t>Kıtalar arası taşımacılıkta iki veya daha fazla taşıma türü ve lojistik hizmetlere ihtiyaç vardır. Aynı kıta üzerinde yapılan taşımalarda da coğrafi etmenler kara, hava veya deniz taşıma türünün birçok kombinasyonunu gerekli kılabilir.</a:t>
            </a:r>
            <a:endParaRPr lang="tr-TR" dirty="0"/>
          </a:p>
          <a:p>
            <a:endParaRPr lang="tr-TR" dirty="0"/>
          </a:p>
        </p:txBody>
      </p:sp>
    </p:spTree>
    <p:extLst>
      <p:ext uri="{BB962C8B-B14F-4D97-AF65-F5344CB8AC3E}">
        <p14:creationId xmlns:p14="http://schemas.microsoft.com/office/powerpoint/2010/main" val="1228191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lvl="2" algn="ctr" rtl="0">
              <a:spcBef>
                <a:spcPct val="0"/>
              </a:spcBef>
            </a:pPr>
            <a:r>
              <a:rPr lang="en-US" sz="4000" b="1" dirty="0"/>
              <a:t>Taşıma Üniteleri</a:t>
            </a:r>
            <a:r>
              <a:rPr lang="tr-TR" sz="4000" b="1" dirty="0"/>
              <a:t/>
            </a:r>
            <a:br>
              <a:rPr lang="tr-TR" sz="4000" b="1" dirty="0"/>
            </a:br>
            <a:endParaRPr lang="tr-TR" sz="4000" dirty="0"/>
          </a:p>
        </p:txBody>
      </p:sp>
      <p:sp>
        <p:nvSpPr>
          <p:cNvPr id="3" name="İçerik Yer Tutucusu 2"/>
          <p:cNvSpPr>
            <a:spLocks noGrp="1"/>
          </p:cNvSpPr>
          <p:nvPr>
            <p:ph idx="1"/>
          </p:nvPr>
        </p:nvSpPr>
        <p:spPr/>
        <p:txBody>
          <a:bodyPr>
            <a:normAutofit fontScale="85000" lnSpcReduction="10000"/>
          </a:bodyPr>
          <a:lstStyle/>
          <a:p>
            <a:r>
              <a:rPr lang="en-US" dirty="0"/>
              <a:t>Kombine taşıma üniteleri konteynerler, paletler, treyler vb. standart boyutlarda taşıma kaplarıdır. Kombine taşıma ünitelerinin en önemlisi konteynerlerdir. Konteynerler, yükleme, boşaltma ve aktarmaları zaman ve maliyet yönünden rasyonel hâle getirerek, kombine taşımacılığın temelini oluşturmaktadır. Etkinlik ve verimlilik sağlanmasında taşınacak malların birim (ünite) hâline getirilmesi gerekmektedir. Böylelikle eşya müşterilere en kısa zamanda teslim edilebilmektedir.</a:t>
            </a:r>
            <a:endParaRPr lang="tr-TR" dirty="0"/>
          </a:p>
          <a:p>
            <a:r>
              <a:rPr lang="en-US" dirty="0"/>
              <a:t> </a:t>
            </a:r>
            <a:endParaRPr lang="tr-TR" dirty="0"/>
          </a:p>
          <a:p>
            <a:endParaRPr lang="tr-TR" dirty="0"/>
          </a:p>
        </p:txBody>
      </p:sp>
    </p:spTree>
    <p:extLst>
      <p:ext uri="{BB962C8B-B14F-4D97-AF65-F5344CB8AC3E}">
        <p14:creationId xmlns:p14="http://schemas.microsoft.com/office/powerpoint/2010/main" val="2718382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t>
            </a:r>
            <a:br>
              <a:rPr lang="tr-TR" dirty="0" smtClean="0"/>
            </a:br>
            <a:endParaRPr lang="tr-TR" dirty="0"/>
          </a:p>
        </p:txBody>
      </p:sp>
      <p:sp>
        <p:nvSpPr>
          <p:cNvPr id="3" name="İçerik Yer Tutucusu 2"/>
          <p:cNvSpPr>
            <a:spLocks noGrp="1"/>
          </p:cNvSpPr>
          <p:nvPr>
            <p:ph idx="1"/>
          </p:nvPr>
        </p:nvSpPr>
        <p:spPr/>
        <p:txBody>
          <a:bodyPr/>
          <a:lstStyle/>
          <a:p>
            <a:r>
              <a:rPr lang="en-US" dirty="0"/>
              <a:t>Konteynerler üç önemli işlevi birlikte yerine getirebilmektedir. Bunlar:</a:t>
            </a:r>
            <a:endParaRPr lang="tr-TR" dirty="0"/>
          </a:p>
          <a:p>
            <a:r>
              <a:rPr lang="en-US" dirty="0"/>
              <a:t> </a:t>
            </a:r>
            <a:endParaRPr lang="tr-TR" dirty="0"/>
          </a:p>
          <a:p>
            <a:pPr lvl="0"/>
            <a:r>
              <a:rPr lang="en-US" dirty="0"/>
              <a:t>Eşyanın düşme, kayma ve hasarlanmasını engellemesi,</a:t>
            </a:r>
            <a:endParaRPr lang="tr-TR" dirty="0"/>
          </a:p>
          <a:p>
            <a:pPr lvl="0"/>
            <a:r>
              <a:rPr lang="en-US" dirty="0"/>
              <a:t>Eşyayı iklim koşullarına karşı koruması,</a:t>
            </a:r>
            <a:endParaRPr lang="tr-TR" dirty="0"/>
          </a:p>
          <a:p>
            <a:r>
              <a:rPr lang="en-US" dirty="0"/>
              <a:t>Eşyanın taşıma türleri arasında yeniden elleçlenmeden aktarılmasına izin </a:t>
            </a:r>
            <a:endParaRPr lang="tr-TR" dirty="0"/>
          </a:p>
        </p:txBody>
      </p:sp>
    </p:spTree>
    <p:extLst>
      <p:ext uri="{BB962C8B-B14F-4D97-AF65-F5344CB8AC3E}">
        <p14:creationId xmlns:p14="http://schemas.microsoft.com/office/powerpoint/2010/main" val="20001518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t>
            </a:r>
            <a:br>
              <a:rPr lang="tr-TR" dirty="0" smtClean="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16632"/>
            <a:ext cx="8856984" cy="6552728"/>
          </a:xfrm>
        </p:spPr>
      </p:pic>
    </p:spTree>
    <p:extLst>
      <p:ext uri="{BB962C8B-B14F-4D97-AF65-F5344CB8AC3E}">
        <p14:creationId xmlns:p14="http://schemas.microsoft.com/office/powerpoint/2010/main" val="890474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GEMİ KONTEYNER TAŞIMACILIĞI</a:t>
            </a:r>
            <a:endParaRPr lang="tr-TR" dirty="0"/>
          </a:p>
        </p:txBody>
      </p:sp>
      <p:sp>
        <p:nvSpPr>
          <p:cNvPr id="3" name="İçerik Yer Tutucusu 2"/>
          <p:cNvSpPr>
            <a:spLocks noGrp="1"/>
          </p:cNvSpPr>
          <p:nvPr>
            <p:ph idx="1"/>
          </p:nvPr>
        </p:nvSpPr>
        <p:spPr/>
        <p:txBody>
          <a:bodyPr>
            <a:normAutofit fontScale="62500" lnSpcReduction="20000"/>
          </a:bodyPr>
          <a:lstStyle/>
          <a:p>
            <a:pPr lvl="0"/>
            <a:r>
              <a:rPr lang="en-US" dirty="0"/>
              <a:t>Konteynerle yük taşımacılığı, geminin limanda kalış süresini kısıtlamaktadır ve gemilerden yararlanma oranını arttırır. Bir konteynerin yaklaşık 15 tonluk yükü ihtiva ettiği ve bunun 2-3 dakikada boşaltılabileceği de dikkate  alınırsa  bir saatte 350-400 ton yük indirilebildiği anlaşılır. Böylece, yükleme boşaltma hızı 6-9 kat artmış, zaman tasarrufu konteynerlerin limanlarda bekleme süresini kısaltmıştır.</a:t>
            </a:r>
            <a:endParaRPr lang="tr-TR" dirty="0"/>
          </a:p>
          <a:p>
            <a:pPr lvl="0"/>
            <a:r>
              <a:rPr lang="en-US" dirty="0"/>
              <a:t>Konteyner taşımacılığı, daha büyük kapasiteli ve süratli gemilerin yapımını desteklemiştir. Bunun sonucu olarak da yükleme ve boşaltma hizmetleri yoğunlaşmış, terminallerin konteyner konusunda ihtisaslaşmış merkezler hâline gelmesine neden olmuştur.</a:t>
            </a:r>
            <a:endParaRPr lang="tr-TR" dirty="0"/>
          </a:p>
          <a:p>
            <a:pPr lvl="0"/>
            <a:r>
              <a:rPr lang="en-US" dirty="0"/>
              <a:t>Büyük konteyner gemilerinin sefere konması finansman imkânlarını ortaya çıkarmıştır. Bu şekilde yüksek kapasiteli konteyner gemilerinden azami şekilde yararlanılması mümkün olmuştur.</a:t>
            </a:r>
            <a:endParaRPr lang="tr-TR" dirty="0"/>
          </a:p>
          <a:p>
            <a:r>
              <a:rPr lang="en-US" dirty="0"/>
              <a:t/>
            </a:r>
            <a:br>
              <a:rPr lang="en-US" dirty="0"/>
            </a:br>
            <a:r>
              <a:rPr lang="en-US" dirty="0"/>
              <a:t> </a:t>
            </a:r>
            <a:endParaRPr lang="tr-TR" dirty="0"/>
          </a:p>
          <a:p>
            <a:endParaRPr lang="tr-TR" dirty="0"/>
          </a:p>
        </p:txBody>
      </p:sp>
    </p:spTree>
    <p:extLst>
      <p:ext uri="{BB962C8B-B14F-4D97-AF65-F5344CB8AC3E}">
        <p14:creationId xmlns:p14="http://schemas.microsoft.com/office/powerpoint/2010/main" val="351085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t>
            </a:r>
            <a:br>
              <a:rPr lang="tr-TR" dirty="0" smtClean="0"/>
            </a:b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188640"/>
            <a:ext cx="8928992" cy="6480720"/>
          </a:xfrm>
        </p:spPr>
      </p:pic>
    </p:spTree>
    <p:extLst>
      <p:ext uri="{BB962C8B-B14F-4D97-AF65-F5344CB8AC3E}">
        <p14:creationId xmlns:p14="http://schemas.microsoft.com/office/powerpoint/2010/main" val="33019139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ÜLKEMİZ DE KONTEYNERIN ÖNEMİ</a:t>
            </a:r>
            <a:endParaRPr lang="tr-TR" dirty="0"/>
          </a:p>
        </p:txBody>
      </p:sp>
      <p:sp>
        <p:nvSpPr>
          <p:cNvPr id="3" name="İçerik Yer Tutucusu 2"/>
          <p:cNvSpPr>
            <a:spLocks noGrp="1"/>
          </p:cNvSpPr>
          <p:nvPr>
            <p:ph idx="1"/>
          </p:nvPr>
        </p:nvSpPr>
        <p:spPr/>
        <p:txBody>
          <a:bodyPr>
            <a:normAutofit fontScale="70000" lnSpcReduction="20000"/>
          </a:bodyPr>
          <a:lstStyle/>
          <a:p>
            <a:r>
              <a:rPr lang="en-US" dirty="0"/>
              <a:t>Ülkemiz açısından konteyner taşımacılığı, dış ticaretimizin gelişmesi ve uluslararası taşımacılık yönünden oldukça önemli bir unsur olarak görülmektedir. Kombine taşımacılıkta konteynerlerden daha fazla yararlanılması için taşıma sisteminde bulunan kara yolu, demir yolu ve liman işletmeleri ile gemi armatörleri işbirliğine gitmeli, mümkün olduğu takdirde taşıma sistemleri içindeki iş süreçleri birleştirilmelidir. Bu amaçla;</a:t>
            </a:r>
            <a:endParaRPr lang="tr-TR" dirty="0"/>
          </a:p>
          <a:p>
            <a:r>
              <a:rPr lang="en-US" dirty="0"/>
              <a:t> </a:t>
            </a:r>
            <a:endParaRPr lang="tr-TR" dirty="0"/>
          </a:p>
          <a:p>
            <a:pPr lvl="0"/>
            <a:r>
              <a:rPr lang="en-US" dirty="0"/>
              <a:t>Her yıl sürekli artan iş hacmi karşısında elektronik veri iletişim tekniklerinden yararlanılmalı,</a:t>
            </a:r>
            <a:endParaRPr lang="tr-TR" dirty="0"/>
          </a:p>
          <a:p>
            <a:r>
              <a:rPr lang="en-US" dirty="0"/>
              <a:t>Kara, deniz ve demir yolu ile ilgili temel altyapı yatırımları, küresel ihtiyaçlar göz önüne alınarak uzun vadeli beklentiler doğrultusunda planlanmalıdır</a:t>
            </a:r>
            <a:endParaRPr lang="tr-TR" dirty="0"/>
          </a:p>
        </p:txBody>
      </p:sp>
    </p:spTree>
    <p:extLst>
      <p:ext uri="{BB962C8B-B14F-4D97-AF65-F5344CB8AC3E}">
        <p14:creationId xmlns:p14="http://schemas.microsoft.com/office/powerpoint/2010/main" val="2742291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822859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Teşekkürler </a:t>
            </a:r>
            <a:endParaRPr lang="tr-TR" dirty="0">
              <a:latin typeface="Arial Black" pitchFamily="34" charset="0"/>
            </a:endParaRPr>
          </a:p>
        </p:txBody>
      </p:sp>
      <p:sp>
        <p:nvSpPr>
          <p:cNvPr id="3" name="İçerik Yer Tutucusu 2"/>
          <p:cNvSpPr>
            <a:spLocks noGrp="1"/>
          </p:cNvSpPr>
          <p:nvPr>
            <p:ph idx="1"/>
          </p:nvPr>
        </p:nvSpPr>
        <p:spPr/>
        <p:txBody>
          <a:bodyPr/>
          <a:lstStyle/>
          <a:p>
            <a:r>
              <a:rPr lang="tr-TR" sz="3600" dirty="0" smtClean="0">
                <a:latin typeface="Arial" pitchFamily="34" charset="0"/>
                <a:cs typeface="Arial" pitchFamily="34" charset="0"/>
              </a:rPr>
              <a:t>        </a:t>
            </a:r>
            <a:endParaRPr lang="tr-TR" dirty="0">
              <a:latin typeface="Aharoni" pitchFamily="2" charset="-79"/>
              <a:cs typeface="Aharoni" pitchFamily="2" charset="-79"/>
            </a:endParaRPr>
          </a:p>
        </p:txBody>
      </p:sp>
    </p:spTree>
    <p:extLst>
      <p:ext uri="{BB962C8B-B14F-4D97-AF65-F5344CB8AC3E}">
        <p14:creationId xmlns:p14="http://schemas.microsoft.com/office/powerpoint/2010/main" val="553963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0106"/>
          </a:xfrm>
        </p:spPr>
        <p:txBody>
          <a:bodyPr>
            <a:normAutofit fontScale="90000"/>
          </a:bodyPr>
          <a:lstStyle/>
          <a:p>
            <a:r>
              <a:rPr lang="tr-TR" dirty="0" smtClean="0"/>
              <a:t>   </a:t>
            </a:r>
            <a:br>
              <a:rPr lang="tr-TR" dirty="0" smtClean="0"/>
            </a:b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036496" cy="6858000"/>
          </a:xfrm>
        </p:spPr>
      </p:pic>
    </p:spTree>
    <p:extLst>
      <p:ext uri="{BB962C8B-B14F-4D97-AF65-F5344CB8AC3E}">
        <p14:creationId xmlns:p14="http://schemas.microsoft.com/office/powerpoint/2010/main" val="3623138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t>
            </a:r>
            <a:br>
              <a:rPr lang="tr-TR" dirty="0" smtClean="0"/>
            </a:br>
            <a:endParaRPr lang="tr-TR" dirty="0"/>
          </a:p>
        </p:txBody>
      </p:sp>
      <p:sp>
        <p:nvSpPr>
          <p:cNvPr id="3" name="İçerik Yer Tutucusu 2"/>
          <p:cNvSpPr>
            <a:spLocks noGrp="1"/>
          </p:cNvSpPr>
          <p:nvPr>
            <p:ph idx="1"/>
          </p:nvPr>
        </p:nvSpPr>
        <p:spPr>
          <a:xfrm>
            <a:off x="395536" y="404664"/>
            <a:ext cx="8229600" cy="6192688"/>
          </a:xfrm>
        </p:spPr>
        <p:txBody>
          <a:bodyPr>
            <a:normAutofit/>
          </a:bodyPr>
          <a:lstStyle/>
          <a:p>
            <a:pPr marL="342900" lvl="2" indent="-342900"/>
            <a:r>
              <a:rPr lang="en-US" sz="3200" b="1" dirty="0"/>
              <a:t>Ekonomik </a:t>
            </a:r>
            <a:r>
              <a:rPr lang="en-US" sz="3200" b="1" dirty="0" smtClean="0"/>
              <a:t>Nedenler:</a:t>
            </a:r>
            <a:endParaRPr lang="tr-TR" sz="3200" b="1" dirty="0"/>
          </a:p>
          <a:p>
            <a:r>
              <a:rPr lang="en-US" dirty="0"/>
              <a:t>Artan uluslararası rekabet ortamında, taşımanın daha süratli ve ekonomik bir şekilde gerçekleştirilmesi bir zorunluluk hâline gelmiştir. Günümüzde işletmeler (ithalat ve ihracatçılar) dünya pazarına ulaşmak için taşımacılık hizmetlerinden faydalanmak zorundadır. İşletmelerin rekabet avantajlarını korumak için ürünlerini müşterilerin kapısına kadar taşıyacak ekonomik çözümlere ihtiyacı vardır. Kombine taşımacılık, birçok yönden işletmelere yardımcı olduğu gibi taşıma birim maliyetinin düşürülmesi konusunda da, en iyi seçenek olarak görülmektedir.</a:t>
            </a:r>
            <a:endParaRPr lang="tr-TR" dirty="0"/>
          </a:p>
          <a:p>
            <a:endParaRPr lang="tr-TR" dirty="0"/>
          </a:p>
        </p:txBody>
      </p:sp>
    </p:spTree>
    <p:extLst>
      <p:ext uri="{BB962C8B-B14F-4D97-AF65-F5344CB8AC3E}">
        <p14:creationId xmlns:p14="http://schemas.microsoft.com/office/powerpoint/2010/main" val="420264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52520" cy="6453336"/>
          </a:xfrm>
        </p:spPr>
      </p:pic>
    </p:spTree>
    <p:extLst>
      <p:ext uri="{BB962C8B-B14F-4D97-AF65-F5344CB8AC3E}">
        <p14:creationId xmlns:p14="http://schemas.microsoft.com/office/powerpoint/2010/main" val="2303171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2" algn="ctr" rtl="0">
              <a:spcBef>
                <a:spcPct val="0"/>
              </a:spcBef>
            </a:pPr>
            <a:r>
              <a:rPr lang="tr-TR" b="1" dirty="0"/>
              <a:t> </a:t>
            </a:r>
            <a:r>
              <a:rPr lang="tr-TR" b="1" dirty="0" smtClean="0"/>
              <a:t> </a:t>
            </a:r>
            <a:br>
              <a:rPr lang="tr-TR" b="1" dirty="0" smtClean="0"/>
            </a:br>
            <a:r>
              <a:rPr lang="tr-TR" b="1" dirty="0"/>
              <a:t/>
            </a:r>
            <a:br>
              <a:rPr lang="tr-TR" b="1" dirty="0"/>
            </a:br>
            <a:endParaRPr lang="tr-TR" dirty="0"/>
          </a:p>
        </p:txBody>
      </p:sp>
      <p:sp>
        <p:nvSpPr>
          <p:cNvPr id="3" name="İçerik Yer Tutucusu 2"/>
          <p:cNvSpPr>
            <a:spLocks noGrp="1"/>
          </p:cNvSpPr>
          <p:nvPr>
            <p:ph idx="1"/>
          </p:nvPr>
        </p:nvSpPr>
        <p:spPr>
          <a:xfrm>
            <a:off x="467544" y="260648"/>
            <a:ext cx="8229600" cy="6264696"/>
          </a:xfrm>
        </p:spPr>
        <p:txBody>
          <a:bodyPr/>
          <a:lstStyle/>
          <a:p>
            <a:pPr marL="342900" lvl="2" indent="-342900"/>
            <a:r>
              <a:rPr lang="en-US" sz="3200" b="1" dirty="0"/>
              <a:t>Çevre Faktörleri</a:t>
            </a:r>
            <a:endParaRPr lang="tr-TR" sz="3200" b="1" dirty="0"/>
          </a:p>
          <a:p>
            <a:r>
              <a:rPr lang="en-US" sz="4000" dirty="0"/>
              <a:t>Dünya çevre duyarlılığının artması, devletleri bu konuda sıkı önlemler almaya itmektedir. Bu önlemlerden taşımacılık sistemi de etkilenmektedir. Özellikle kara yolunda getirilen kısıtlamalar işletmeleri kombine taşımacılık alternatiflerine yöneltmektedir.</a:t>
            </a:r>
            <a:endParaRPr lang="tr-TR" sz="4000" dirty="0"/>
          </a:p>
          <a:p>
            <a:endParaRPr lang="tr-TR" sz="4000" dirty="0"/>
          </a:p>
        </p:txBody>
      </p:sp>
    </p:spTree>
    <p:extLst>
      <p:ext uri="{BB962C8B-B14F-4D97-AF65-F5344CB8AC3E}">
        <p14:creationId xmlns:p14="http://schemas.microsoft.com/office/powerpoint/2010/main" val="1145361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mage1.png"/>
          <p:cNvPicPr>
            <a:picLocks noGrp="1"/>
          </p:cNvPicPr>
          <p:nvPr>
            <p:ph idx="1"/>
          </p:nvPr>
        </p:nvPicPr>
        <p:blipFill>
          <a:blip r:embed="rId2" cstate="print"/>
          <a:stretch>
            <a:fillRect/>
          </a:stretch>
        </p:blipFill>
        <p:spPr>
          <a:xfrm>
            <a:off x="0" y="0"/>
            <a:ext cx="9036496" cy="6858000"/>
          </a:xfrm>
          <a:prstGeom prst="rect">
            <a:avLst/>
          </a:prstGeom>
        </p:spPr>
      </p:pic>
    </p:spTree>
    <p:extLst>
      <p:ext uri="{BB962C8B-B14F-4D97-AF65-F5344CB8AC3E}">
        <p14:creationId xmlns:p14="http://schemas.microsoft.com/office/powerpoint/2010/main" val="26297252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180</TotalTime>
  <Words>1259</Words>
  <Application>Microsoft Office PowerPoint</Application>
  <PresentationFormat>Ekran Gösterisi (4:3)</PresentationFormat>
  <Paragraphs>134</Paragraphs>
  <Slides>47</Slides>
  <Notes>3</Notes>
  <HiddenSlides>0</HiddenSlides>
  <MMClips>0</MMClips>
  <ScaleCrop>false</ScaleCrop>
  <HeadingPairs>
    <vt:vector size="4" baseType="variant">
      <vt:variant>
        <vt:lpstr>Tema</vt:lpstr>
      </vt:variant>
      <vt:variant>
        <vt:i4>2</vt:i4>
      </vt:variant>
      <vt:variant>
        <vt:lpstr>Slayt Başlıkları</vt:lpstr>
      </vt:variant>
      <vt:variant>
        <vt:i4>47</vt:i4>
      </vt:variant>
    </vt:vector>
  </HeadingPairs>
  <TitlesOfParts>
    <vt:vector size="49" baseType="lpstr">
      <vt:lpstr>Austin</vt:lpstr>
      <vt:lpstr>Üst Düzey</vt:lpstr>
      <vt:lpstr>      Bu proje Avrupa Birliği ve Türkiye Cumhuriyeti tarafından finanse edilmektedir. </vt:lpstr>
      <vt:lpstr>KOMBİNE TAŞIMACILIK NEDİR?</vt:lpstr>
      <vt:lpstr>  </vt:lpstr>
      <vt:lpstr>KOMBİNE TAŞIMACILIKTA TAŞIMA MODELLERİ</vt:lpstr>
      <vt:lpstr>    </vt:lpstr>
      <vt:lpstr>   </vt:lpstr>
      <vt:lpstr>  </vt:lpstr>
      <vt:lpstr>    </vt:lpstr>
      <vt:lpstr>PowerPoint Sunusu</vt:lpstr>
      <vt:lpstr>  </vt:lpstr>
      <vt:lpstr>   </vt:lpstr>
      <vt:lpstr>Kombine Taşımacılığın Üstün Yönleri</vt:lpstr>
      <vt:lpstr>    </vt:lpstr>
      <vt:lpstr>    </vt:lpstr>
      <vt:lpstr>   </vt:lpstr>
      <vt:lpstr>Kombine Taşımacılığın Üstün Yönleri </vt:lpstr>
      <vt:lpstr>  </vt:lpstr>
      <vt:lpstr>Taşıma Modelleri </vt:lpstr>
      <vt:lpstr>PowerPoint Sunusu</vt:lpstr>
      <vt:lpstr>Tek Modlu Taşıma (unimodal transport) </vt:lpstr>
      <vt:lpstr>PowerPoint Sunusu</vt:lpstr>
      <vt:lpstr>Modlar Arası Taşıma (ıntermodal transport) </vt:lpstr>
      <vt:lpstr>PowerPoint Sunusu</vt:lpstr>
      <vt:lpstr>Çoklu Taşımacılık (multimodal transport) </vt:lpstr>
      <vt:lpstr>PowerPoint Sunusu</vt:lpstr>
      <vt:lpstr>Kombine Taşımacılığın Temel Bileşenleri </vt:lpstr>
      <vt:lpstr>  </vt:lpstr>
      <vt:lpstr>     </vt:lpstr>
      <vt:lpstr>PowerPoint Sunusu</vt:lpstr>
      <vt:lpstr>                                                Taşıma Araçları                                                         Kamyon </vt:lpstr>
      <vt:lpstr>    </vt:lpstr>
      <vt:lpstr>Tren </vt:lpstr>
      <vt:lpstr>   </vt:lpstr>
      <vt:lpstr>Gemi</vt:lpstr>
      <vt:lpstr>     </vt:lpstr>
      <vt:lpstr>Uçak</vt:lpstr>
      <vt:lpstr>   </vt:lpstr>
      <vt:lpstr>Taşıma Terminalleri </vt:lpstr>
      <vt:lpstr>    </vt:lpstr>
      <vt:lpstr>Taşıma Üniteleri </vt:lpstr>
      <vt:lpstr>   </vt:lpstr>
      <vt:lpstr>   </vt:lpstr>
      <vt:lpstr>GEMİ KONTEYNER TAŞIMACILIĞI</vt:lpstr>
      <vt:lpstr>   </vt:lpstr>
      <vt:lpstr>ÜLKEMİZ DE KONTEYNERIN ÖNEMİ</vt:lpstr>
      <vt:lpstr> </vt:lpstr>
      <vt:lpstr>Teşekkürler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KOMBİNE TAŞIMACILIK NEDİR?</dc:title>
  <dc:creator>Hüseyin</dc:creator>
  <cp:lastModifiedBy>Bilal Keskin</cp:lastModifiedBy>
  <cp:revision>44</cp:revision>
  <dcterms:created xsi:type="dcterms:W3CDTF">2016-03-28T14:28:47Z</dcterms:created>
  <dcterms:modified xsi:type="dcterms:W3CDTF">2016-04-15T14:33:09Z</dcterms:modified>
</cp:coreProperties>
</file>